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Proxima Nova"/>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roximaNova-regular.fntdata"/><Relationship Id="rId21" Type="http://schemas.openxmlformats.org/officeDocument/2006/relationships/slide" Target="slides/slide16.xml"/><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ProximaNov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5c7c920c3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5c7c920c3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5d6e129bd1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5d6e129bd1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5d6e129bd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5d6e129bd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697f50cea2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697f50cea2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Potential partner overlap</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697f50cea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697f50cea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5d6e129bd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5d6e129bd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5d6e129bd1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5d6e129bd1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697f50cea2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697f50cea2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a48f3d33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a48f3d33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Read “why we exist”</a:t>
            </a:r>
            <a:endParaRPr/>
          </a:p>
          <a:p>
            <a:pPr indent="-298450" lvl="0" marL="457200" rtl="0" algn="l">
              <a:spcBef>
                <a:spcPts val="0"/>
              </a:spcBef>
              <a:spcAft>
                <a:spcPts val="0"/>
              </a:spcAft>
              <a:buSzPts val="1100"/>
              <a:buChar char="●"/>
            </a:pPr>
            <a:r>
              <a:rPr lang="en"/>
              <a:t>Our only priority: unlock the data that matters so care teams can focus on patients, not clicks. </a:t>
            </a:r>
            <a:endParaRPr/>
          </a:p>
          <a:p>
            <a:pPr indent="-298450" lvl="1" marL="914400" rtl="0" algn="l">
              <a:spcBef>
                <a:spcPts val="0"/>
              </a:spcBef>
              <a:spcAft>
                <a:spcPts val="0"/>
              </a:spcAft>
              <a:buSzPts val="1100"/>
              <a:buChar char="○"/>
            </a:pPr>
            <a:r>
              <a:rPr lang="en"/>
              <a:t>We’ve built an open, unbiased platform where innovation moves fast, developers build boldly, and the right tools show up at the point of care, without friction.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6134f565b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6134f565b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Vim was founded in 2015 with one goal: make it easier for providers to focus on patients, not administrative burden.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our technology supports over 15 million unique patient encounters every year.</a:t>
            </a:r>
            <a:endParaRPr/>
          </a:p>
          <a:p>
            <a:pPr indent="-298450" lvl="0" marL="457200" rtl="0" algn="l">
              <a:spcBef>
                <a:spcPts val="0"/>
              </a:spcBef>
              <a:spcAft>
                <a:spcPts val="0"/>
              </a:spcAft>
              <a:buSzPts val="1100"/>
              <a:buChar char="●"/>
            </a:pPr>
            <a:r>
              <a:rPr lang="en"/>
              <a:t>We’ve built a truly national footprint: our network spans all 50 states, with over 13,000 TINs and more than 50,000 clinical users actively engaging with our platform. And we’re just getting started.</a:t>
            </a:r>
            <a:endParaRPr/>
          </a:p>
          <a:p>
            <a:pPr indent="-298450" lvl="1" marL="914400" rtl="0" algn="l">
              <a:spcBef>
                <a:spcPts val="0"/>
              </a:spcBef>
              <a:spcAft>
                <a:spcPts val="0"/>
              </a:spcAft>
              <a:buSzPts val="1100"/>
              <a:buChar char="○"/>
            </a:pPr>
            <a:r>
              <a:rPr lang="en"/>
              <a:t>By the end of this year, we’re on track to double that reach: 30,000 practices and over 150,000 clinicians using Vim at the point of care.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growth is powered by deep partnerships. We work with leading health plans, provider groups, MSOs, and digital health innovators, some of which you see here, from United, Humana, and Centene, to organizations like Aledade, Pearl, and Yuvo.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Each of them shares our vision: to make care delivery more connected, data-driven, and efficient, all right inside the EHR.</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90fda65d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90fda65d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Healthcare runs on disconnected systems that slow everyone down: providers, payers, and innovators alike. Data is scattered, workflows don’t talk to each other, and great tools struggle to reach the point of care.</a:t>
            </a:r>
            <a:endParaRPr/>
          </a:p>
          <a:p>
            <a:pPr indent="-298450" lvl="0" marL="457200" rtl="0" algn="l">
              <a:spcBef>
                <a:spcPts val="0"/>
              </a:spcBef>
              <a:spcAft>
                <a:spcPts val="0"/>
              </a:spcAft>
              <a:buSzPts val="1100"/>
              <a:buChar char="●"/>
            </a:pPr>
            <a:r>
              <a:rPr lang="en"/>
              <a:t>Vim Connect changes that. It sits at the center as the workflow layer that links payers, ACOs, MSOs, and other data sources directly to the EHR. Patient insights flow in; feedback and performance signals flow back out.</a:t>
            </a:r>
            <a:endParaRPr/>
          </a:p>
          <a:p>
            <a:pPr indent="-298450" lvl="0" marL="457200" rtl="0" algn="l">
              <a:spcBef>
                <a:spcPts val="0"/>
              </a:spcBef>
              <a:spcAft>
                <a:spcPts val="0"/>
              </a:spcAft>
              <a:buSzPts val="1100"/>
              <a:buChar char="●"/>
            </a:pPr>
            <a:r>
              <a:rPr lang="en"/>
              <a:t>On the front end, providers get a unified experience: one-time login, consistent UI, and access to Vim apps, 3rd-party apps, and even their own internal tools, all embedded inside their existing workflow.</a:t>
            </a:r>
            <a:endParaRPr/>
          </a:p>
          <a:p>
            <a:pPr indent="-298450" lvl="0" marL="457200" rtl="0" algn="l">
              <a:spcBef>
                <a:spcPts val="0"/>
              </a:spcBef>
              <a:spcAft>
                <a:spcPts val="0"/>
              </a:spcAft>
              <a:buSzPts val="1100"/>
              <a:buChar char="●"/>
            </a:pPr>
            <a:r>
              <a:rPr lang="en"/>
              <a:t>For developers, Vim opens the ecosystem. Build once, publish once, and instantly reach scale across many EHRs through the Vim marketplace and SDK.</a:t>
            </a:r>
            <a:endParaRPr/>
          </a:p>
          <a:p>
            <a:pPr indent="-298450" lvl="0" marL="457200" rtl="0" algn="l">
              <a:spcBef>
                <a:spcPts val="0"/>
              </a:spcBef>
              <a:spcAft>
                <a:spcPts val="0"/>
              </a:spcAft>
              <a:buSzPts val="1100"/>
              <a:buChar char="●"/>
            </a:pPr>
            <a:r>
              <a:rPr lang="en"/>
              <a:t>The result is a connected, orchestrated environment where the right tools show up at the right moment, and care teams can focus on care instead of clicks.</a:t>
            </a:r>
            <a:endParaRPr/>
          </a:p>
          <a:p>
            <a:pPr indent="-298450" lvl="0" marL="457200" rtl="0" algn="l">
              <a:spcBef>
                <a:spcPts val="0"/>
              </a:spcBef>
              <a:spcAft>
                <a:spcPts val="0"/>
              </a:spcAft>
              <a:buSzPts val="1100"/>
              <a:buChar char="●"/>
            </a:pPr>
            <a:r>
              <a:rPr lang="en"/>
              <a:t>Vim is the quiet engine behind modern healthcare workflows, making everything feel seamless, connected, and fast.</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094aecf0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6094aecf0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Here’s how Vim delivers value at the point of care.</a:t>
            </a:r>
            <a:endParaRPr/>
          </a:p>
          <a:p>
            <a:pPr indent="-298450" lvl="0" marL="457200" rtl="0" algn="l">
              <a:spcBef>
                <a:spcPts val="0"/>
              </a:spcBef>
              <a:spcAft>
                <a:spcPts val="0"/>
              </a:spcAft>
              <a:buSzPts val="1100"/>
              <a:buChar char="●"/>
            </a:pPr>
            <a:r>
              <a:rPr lang="en"/>
              <a:t>On the left, you’ll see our core suite of embedded apps: these are turnkey tools like Care Insights, Order Assist, and Clinical Data Exchange that come pre-integrated inside the EHR through the Vim Connect application.</a:t>
            </a:r>
            <a:endParaRPr/>
          </a:p>
          <a:p>
            <a:pPr indent="-298450" lvl="0" marL="457200" rtl="0" algn="l">
              <a:spcBef>
                <a:spcPts val="0"/>
              </a:spcBef>
              <a:spcAft>
                <a:spcPts val="0"/>
              </a:spcAft>
              <a:buSzPts val="1100"/>
              <a:buChar char="●"/>
            </a:pPr>
            <a:r>
              <a:rPr lang="en"/>
              <a:t>These apps are designed to drive real-time provider action—without requiring new logins, reports, or workflows.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{CLICK MOUSE TO TRIGGER ANIMATION]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a single click on the Vim Canvas icon, users launch the Vim Canvas Marketplace, a powerful extension point that opens the door to even more functionality.</a:t>
            </a:r>
            <a:endParaRPr/>
          </a:p>
          <a:p>
            <a:pPr indent="-298450" lvl="0" marL="457200" rtl="0" algn="l">
              <a:spcBef>
                <a:spcPts val="0"/>
              </a:spcBef>
              <a:spcAft>
                <a:spcPts val="0"/>
              </a:spcAft>
              <a:buSzPts val="1100"/>
              <a:buChar char="●"/>
            </a:pPr>
            <a:r>
              <a:rPr lang="en"/>
              <a:t>From here, providers can activate curated third-party apps, enable additional use cases, or even deploy custom-built tools, all without any integration headaches.</a:t>
            </a:r>
            <a:endParaRPr/>
          </a:p>
          <a:p>
            <a:pPr indent="-298450" lvl="0" marL="457200" rtl="0" algn="l">
              <a:spcBef>
                <a:spcPts val="0"/>
              </a:spcBef>
              <a:spcAft>
                <a:spcPts val="0"/>
              </a:spcAft>
              <a:buSzPts val="1100"/>
              <a:buChar char="●"/>
            </a:pPr>
            <a:r>
              <a:rPr lang="en"/>
              <a:t>This flexibility means Vim can support unique strategies across payers, ACOs, MSOs, and providers, while still maintaining a consistent, seamless user experience at the point of care.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a48f3d33f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a48f3d33f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697f50cea2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697f50cea2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is the Vim Canvas Marketplace which is our app store for healthcare.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It’s the first of its kind because it truly acts like an app store that you have on your mobile device, giving Vim-enabled care teams easy access to third-party applications embedded directly in their EHR workflow.</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That means providers don’t have to leave the EHR to use these tools. Everything happens in one place, which saves time and improves adoption.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You’ll see a wide range of categories, from AI transcription to risk management, affordability tools, mental health, and more. </a:t>
            </a:r>
            <a:r>
              <a:rPr lang="en"/>
              <a:t>All</a:t>
            </a:r>
            <a:r>
              <a:rPr lang="en"/>
              <a:t> curated to drive performance at the point of care.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61baa6af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61baa6af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C2C2C"/>
                </a:solidFill>
                <a:latin typeface="Proxima Nova"/>
                <a:ea typeface="Proxima Nova"/>
                <a:cs typeface="Proxima Nova"/>
                <a:sym typeface="Proxima Nova"/>
              </a:rPr>
              <a:t>Let’s talk about the difference Vim makes, not just in tech, but in outcomes that matter to providers and payers.</a:t>
            </a:r>
            <a:endParaRPr>
              <a:solidFill>
                <a:srgbClr val="2C2C2C"/>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rgbClr val="2C2C2C"/>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rgbClr val="2C2C2C"/>
                </a:solidFill>
                <a:latin typeface="Proxima Nova"/>
                <a:ea typeface="Proxima Nova"/>
                <a:cs typeface="Proxima Nova"/>
                <a:sym typeface="Proxima Nova"/>
              </a:rPr>
              <a:t>On the left, you see a few of the platform-level benefits that make Vim uniquely scalable:</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We’re EHR agnostic with read/write capabilities and broad coverage across EHRs, which means less clicking, less toggling, and a smoother provider experience.</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We’re also payer and analytics vendor agnostic, which means our customers can connect across their ecosystem with a single build — saving enormous engineering time and accelerating deployment.</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Implementation takes minutes, not weeks, which is a major unlock in an industry where most integrations drag on for quarters.</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And we continuously learn from thousands of users, meaning product improvements are grounded in real-world performance.</a:t>
            </a:r>
            <a:endParaRPr>
              <a:solidFill>
                <a:srgbClr val="2C2C2C"/>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rgbClr val="2C2C2C"/>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rgbClr val="2C2C2C"/>
                </a:solidFill>
                <a:latin typeface="Proxima Nova"/>
                <a:ea typeface="Proxima Nova"/>
                <a:cs typeface="Proxima Nova"/>
                <a:sym typeface="Proxima Nova"/>
              </a:rPr>
              <a:t>In the middle, we’ve highlighted real outcomes from Vim deployments:</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Our customers consistently achieve 4.25+ STAR ratings on key contracts.</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We’ve helped drive a +0.17 increase in RAF scores, largely due to improved coding accuracy through embedded workflows.</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And over 90% provider engagement means our tools aren’t just turned on, they’re used.</a:t>
            </a:r>
            <a:endParaRPr>
              <a:solidFill>
                <a:srgbClr val="2C2C2C"/>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rgbClr val="2C2C2C"/>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rgbClr val="2C2C2C"/>
                </a:solidFill>
                <a:latin typeface="Proxima Nova"/>
                <a:ea typeface="Proxima Nova"/>
                <a:cs typeface="Proxima Nova"/>
                <a:sym typeface="Proxima Nova"/>
              </a:rPr>
              <a:t>On the right, we’ve quantified Vim’s impact based on industry benchmarks and conservative modeling:</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Providers using Vim can see up to a 20% lift in workflow satisfaction by removing the need to toggle between portals and disconnected tools which is a known driver of burnout.</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That translates to 100 hours saved per provider per year just from reduced administrative burden which is time that can go back into patient care or lower stress.</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By reclaiming just 5 minutes per visit, Vim enables providers to see up to 700 more patients per year, without increasing hours. That’s how we help improve both access and revenue potential.</a:t>
            </a:r>
            <a:endParaRPr>
              <a:solidFill>
                <a:srgbClr val="2C2C2C"/>
              </a:solidFill>
              <a:latin typeface="Proxima Nova"/>
              <a:ea typeface="Proxima Nova"/>
              <a:cs typeface="Proxima Nova"/>
              <a:sym typeface="Proxima Nova"/>
            </a:endParaRPr>
          </a:p>
          <a:p>
            <a:pPr indent="-298450" lvl="0" marL="457200" rtl="0" algn="l">
              <a:spcBef>
                <a:spcPts val="0"/>
              </a:spcBef>
              <a:spcAft>
                <a:spcPts val="0"/>
              </a:spcAft>
              <a:buClr>
                <a:srgbClr val="2C2C2C"/>
              </a:buClr>
              <a:buSzPts val="1100"/>
              <a:buFont typeface="Proxima Nova"/>
              <a:buChar char="●"/>
            </a:pPr>
            <a:r>
              <a:rPr lang="en">
                <a:solidFill>
                  <a:srgbClr val="2C2C2C"/>
                </a:solidFill>
                <a:latin typeface="Proxima Nova"/>
                <a:ea typeface="Proxima Nova"/>
                <a:cs typeface="Proxima Nova"/>
                <a:sym typeface="Proxima Nova"/>
              </a:rPr>
              <a:t>And when it comes to chart review and data acquisition, Vim automates what used to take hours. For every 1,000 charts, we save up to 2,000 hours annually. That’s not just automation, that’s transformation.</a:t>
            </a:r>
            <a:endParaRPr>
              <a:solidFill>
                <a:srgbClr val="2C2C2C"/>
              </a:solidFill>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697f50cea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697f50cea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w/ icon">
  <p:cSld name="TITLE_AND_TWO_COLUMNS_1_1">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1"/>
          <p:cNvSpPr txBox="1"/>
          <p:nvPr>
            <p:ph idx="1" type="body"/>
          </p:nvPr>
        </p:nvSpPr>
        <p:spPr>
          <a:xfrm>
            <a:off x="633150" y="1954975"/>
            <a:ext cx="2429700" cy="2315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11"/>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50" name="Google Shape;50;p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
        <p:nvSpPr>
          <p:cNvPr id="51" name="Google Shape;51;p11"/>
          <p:cNvSpPr txBox="1"/>
          <p:nvPr>
            <p:ph idx="2" type="body"/>
          </p:nvPr>
        </p:nvSpPr>
        <p:spPr>
          <a:xfrm>
            <a:off x="3357150" y="1954975"/>
            <a:ext cx="2429700" cy="23151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2" name="Google Shape;52;p11"/>
          <p:cNvSpPr txBox="1"/>
          <p:nvPr>
            <p:ph idx="3" type="body"/>
          </p:nvPr>
        </p:nvSpPr>
        <p:spPr>
          <a:xfrm>
            <a:off x="6081150" y="1954975"/>
            <a:ext cx="2429700" cy="23151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b="1">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12"/>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Clr>
                <a:srgbClr val="0A0A08"/>
              </a:buClr>
              <a:buSzPts val="2800"/>
              <a:buNone/>
              <a:defRPr b="1">
                <a:solidFill>
                  <a:srgbClr val="0A0A08"/>
                </a:solidFill>
              </a:defRPr>
            </a:lvl2pPr>
            <a:lvl3pPr lvl="2">
              <a:spcBef>
                <a:spcPts val="0"/>
              </a:spcBef>
              <a:spcAft>
                <a:spcPts val="0"/>
              </a:spcAft>
              <a:buClr>
                <a:srgbClr val="0A0A08"/>
              </a:buClr>
              <a:buSzPts val="2800"/>
              <a:buNone/>
              <a:defRPr b="1">
                <a:solidFill>
                  <a:srgbClr val="0A0A08"/>
                </a:solidFill>
              </a:defRPr>
            </a:lvl3pPr>
            <a:lvl4pPr lvl="3">
              <a:spcBef>
                <a:spcPts val="0"/>
              </a:spcBef>
              <a:spcAft>
                <a:spcPts val="0"/>
              </a:spcAft>
              <a:buClr>
                <a:srgbClr val="0A0A08"/>
              </a:buClr>
              <a:buSzPts val="2800"/>
              <a:buNone/>
              <a:defRPr b="1">
                <a:solidFill>
                  <a:srgbClr val="0A0A08"/>
                </a:solidFill>
              </a:defRPr>
            </a:lvl4pPr>
            <a:lvl5pPr lvl="4">
              <a:spcBef>
                <a:spcPts val="0"/>
              </a:spcBef>
              <a:spcAft>
                <a:spcPts val="0"/>
              </a:spcAft>
              <a:buClr>
                <a:srgbClr val="0A0A08"/>
              </a:buClr>
              <a:buSzPts val="2800"/>
              <a:buNone/>
              <a:defRPr b="1">
                <a:solidFill>
                  <a:srgbClr val="0A0A08"/>
                </a:solidFill>
              </a:defRPr>
            </a:lvl5pPr>
            <a:lvl6pPr lvl="5">
              <a:spcBef>
                <a:spcPts val="0"/>
              </a:spcBef>
              <a:spcAft>
                <a:spcPts val="0"/>
              </a:spcAft>
              <a:buClr>
                <a:srgbClr val="0A0A08"/>
              </a:buClr>
              <a:buSzPts val="2800"/>
              <a:buNone/>
              <a:defRPr b="1">
                <a:solidFill>
                  <a:srgbClr val="0A0A08"/>
                </a:solidFill>
              </a:defRPr>
            </a:lvl6pPr>
            <a:lvl7pPr lvl="6">
              <a:spcBef>
                <a:spcPts val="0"/>
              </a:spcBef>
              <a:spcAft>
                <a:spcPts val="0"/>
              </a:spcAft>
              <a:buClr>
                <a:srgbClr val="0A0A08"/>
              </a:buClr>
              <a:buSzPts val="2800"/>
              <a:buNone/>
              <a:defRPr b="1">
                <a:solidFill>
                  <a:srgbClr val="0A0A08"/>
                </a:solidFill>
              </a:defRPr>
            </a:lvl7pPr>
            <a:lvl8pPr lvl="7">
              <a:spcBef>
                <a:spcPts val="0"/>
              </a:spcBef>
              <a:spcAft>
                <a:spcPts val="0"/>
              </a:spcAft>
              <a:buClr>
                <a:srgbClr val="0A0A08"/>
              </a:buClr>
              <a:buSzPts val="2800"/>
              <a:buNone/>
              <a:defRPr b="1">
                <a:solidFill>
                  <a:srgbClr val="0A0A08"/>
                </a:solidFill>
              </a:defRPr>
            </a:lvl8pPr>
            <a:lvl9pPr lvl="8">
              <a:spcBef>
                <a:spcPts val="0"/>
              </a:spcBef>
              <a:spcAft>
                <a:spcPts val="0"/>
              </a:spcAft>
              <a:buClr>
                <a:srgbClr val="0A0A08"/>
              </a:buClr>
              <a:buSzPts val="2800"/>
              <a:buNone/>
              <a:defRPr b="1">
                <a:solidFill>
                  <a:srgbClr val="0A0A08"/>
                </a:solidFill>
              </a:defRPr>
            </a:lvl9pPr>
          </a:lstStyle>
          <a:p/>
        </p:txBody>
      </p:sp>
      <p:sp>
        <p:nvSpPr>
          <p:cNvPr id="58" name="Google Shape;58;p13"/>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ONE_COLUMN_TEXT">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427050" y="243475"/>
            <a:ext cx="54087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2400"/>
              <a:buNone/>
              <a:defRPr b="1" sz="2400"/>
            </a:lvl2pPr>
            <a:lvl3pPr lvl="2">
              <a:spcBef>
                <a:spcPts val="0"/>
              </a:spcBef>
              <a:spcAft>
                <a:spcPts val="0"/>
              </a:spcAft>
              <a:buSzPts val="2400"/>
              <a:buNone/>
              <a:defRPr b="1" sz="2400"/>
            </a:lvl3pPr>
            <a:lvl4pPr lvl="3">
              <a:spcBef>
                <a:spcPts val="0"/>
              </a:spcBef>
              <a:spcAft>
                <a:spcPts val="0"/>
              </a:spcAft>
              <a:buSzPts val="2400"/>
              <a:buNone/>
              <a:defRPr b="1" sz="2400"/>
            </a:lvl4pPr>
            <a:lvl5pPr lvl="4">
              <a:spcBef>
                <a:spcPts val="0"/>
              </a:spcBef>
              <a:spcAft>
                <a:spcPts val="0"/>
              </a:spcAft>
              <a:buSzPts val="2400"/>
              <a:buNone/>
              <a:defRPr b="1" sz="2400"/>
            </a:lvl5pPr>
            <a:lvl6pPr lvl="5">
              <a:spcBef>
                <a:spcPts val="0"/>
              </a:spcBef>
              <a:spcAft>
                <a:spcPts val="0"/>
              </a:spcAft>
              <a:buSzPts val="2400"/>
              <a:buNone/>
              <a:defRPr b="1" sz="2400"/>
            </a:lvl6pPr>
            <a:lvl7pPr lvl="6">
              <a:spcBef>
                <a:spcPts val="0"/>
              </a:spcBef>
              <a:spcAft>
                <a:spcPts val="0"/>
              </a:spcAft>
              <a:buSzPts val="2400"/>
              <a:buNone/>
              <a:defRPr b="1" sz="2400"/>
            </a:lvl7pPr>
            <a:lvl8pPr lvl="7">
              <a:spcBef>
                <a:spcPts val="0"/>
              </a:spcBef>
              <a:spcAft>
                <a:spcPts val="0"/>
              </a:spcAft>
              <a:buSzPts val="2400"/>
              <a:buNone/>
              <a:defRPr b="1" sz="2400"/>
            </a:lvl8pPr>
            <a:lvl9pPr lvl="8">
              <a:spcBef>
                <a:spcPts val="0"/>
              </a:spcBef>
              <a:spcAft>
                <a:spcPts val="0"/>
              </a:spcAft>
              <a:buSzPts val="2400"/>
              <a:buNone/>
              <a:defRPr b="1" sz="2400"/>
            </a:lvl9pPr>
          </a:lstStyle>
          <a:p/>
        </p:txBody>
      </p:sp>
      <p:sp>
        <p:nvSpPr>
          <p:cNvPr id="61" name="Google Shape;61;p14"/>
          <p:cNvSpPr txBox="1"/>
          <p:nvPr>
            <p:ph idx="1" type="body"/>
          </p:nvPr>
        </p:nvSpPr>
        <p:spPr>
          <a:xfrm>
            <a:off x="4763075" y="1483825"/>
            <a:ext cx="35223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2" name="Google Shape;62;p14"/>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63" name="Google Shape;63;p14"/>
          <p:cNvSpPr/>
          <p:nvPr>
            <p:ph idx="2" type="pic"/>
          </p:nvPr>
        </p:nvSpPr>
        <p:spPr>
          <a:xfrm>
            <a:off x="631075" y="1438575"/>
            <a:ext cx="3582900" cy="27888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ONE_COLUMN_TEXT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427050" y="243475"/>
            <a:ext cx="54087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2400"/>
              <a:buNone/>
              <a:defRPr b="1" sz="2400"/>
            </a:lvl2pPr>
            <a:lvl3pPr lvl="2">
              <a:spcBef>
                <a:spcPts val="0"/>
              </a:spcBef>
              <a:spcAft>
                <a:spcPts val="0"/>
              </a:spcAft>
              <a:buSzPts val="2400"/>
              <a:buNone/>
              <a:defRPr b="1" sz="2400"/>
            </a:lvl3pPr>
            <a:lvl4pPr lvl="3">
              <a:spcBef>
                <a:spcPts val="0"/>
              </a:spcBef>
              <a:spcAft>
                <a:spcPts val="0"/>
              </a:spcAft>
              <a:buSzPts val="2400"/>
              <a:buNone/>
              <a:defRPr b="1" sz="2400"/>
            </a:lvl4pPr>
            <a:lvl5pPr lvl="4">
              <a:spcBef>
                <a:spcPts val="0"/>
              </a:spcBef>
              <a:spcAft>
                <a:spcPts val="0"/>
              </a:spcAft>
              <a:buSzPts val="2400"/>
              <a:buNone/>
              <a:defRPr b="1" sz="2400"/>
            </a:lvl5pPr>
            <a:lvl6pPr lvl="5">
              <a:spcBef>
                <a:spcPts val="0"/>
              </a:spcBef>
              <a:spcAft>
                <a:spcPts val="0"/>
              </a:spcAft>
              <a:buSzPts val="2400"/>
              <a:buNone/>
              <a:defRPr b="1" sz="2400"/>
            </a:lvl6pPr>
            <a:lvl7pPr lvl="6">
              <a:spcBef>
                <a:spcPts val="0"/>
              </a:spcBef>
              <a:spcAft>
                <a:spcPts val="0"/>
              </a:spcAft>
              <a:buSzPts val="2400"/>
              <a:buNone/>
              <a:defRPr b="1" sz="2400"/>
            </a:lvl7pPr>
            <a:lvl8pPr lvl="7">
              <a:spcBef>
                <a:spcPts val="0"/>
              </a:spcBef>
              <a:spcAft>
                <a:spcPts val="0"/>
              </a:spcAft>
              <a:buSzPts val="2400"/>
              <a:buNone/>
              <a:defRPr b="1" sz="2400"/>
            </a:lvl8pPr>
            <a:lvl9pPr lvl="8">
              <a:spcBef>
                <a:spcPts val="0"/>
              </a:spcBef>
              <a:spcAft>
                <a:spcPts val="0"/>
              </a:spcAft>
              <a:buSzPts val="2400"/>
              <a:buNone/>
              <a:defRPr b="1" sz="2400"/>
            </a:lvl9pPr>
          </a:lstStyle>
          <a:p/>
        </p:txBody>
      </p:sp>
      <p:sp>
        <p:nvSpPr>
          <p:cNvPr id="66" name="Google Shape;66;p15"/>
          <p:cNvSpPr txBox="1"/>
          <p:nvPr>
            <p:ph idx="1" type="body"/>
          </p:nvPr>
        </p:nvSpPr>
        <p:spPr>
          <a:xfrm>
            <a:off x="623850" y="1656300"/>
            <a:ext cx="3522300" cy="2598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7" name="Google Shape;67;p15"/>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68" name="Google Shape;68;p15"/>
          <p:cNvSpPr/>
          <p:nvPr>
            <p:ph idx="2" type="pic"/>
          </p:nvPr>
        </p:nvSpPr>
        <p:spPr>
          <a:xfrm>
            <a:off x="5041750" y="1561050"/>
            <a:ext cx="3582900" cy="27888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s">
  <p:cSld name="MAIN_POINT">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6"/>
          <p:cNvSpPr txBox="1"/>
          <p:nvPr>
            <p:ph type="title"/>
          </p:nvPr>
        </p:nvSpPr>
        <p:spPr>
          <a:xfrm>
            <a:off x="1388100" y="246575"/>
            <a:ext cx="6367800" cy="621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b="1" sz="3600"/>
            </a:lvl1pPr>
            <a:lvl2pPr lvl="1" algn="ctr">
              <a:spcBef>
                <a:spcPts val="0"/>
              </a:spcBef>
              <a:spcAft>
                <a:spcPts val="0"/>
              </a:spcAft>
              <a:buSzPts val="3600"/>
              <a:buNone/>
              <a:defRPr b="1" sz="3600"/>
            </a:lvl2pPr>
            <a:lvl3pPr lvl="2" algn="ctr">
              <a:spcBef>
                <a:spcPts val="0"/>
              </a:spcBef>
              <a:spcAft>
                <a:spcPts val="0"/>
              </a:spcAft>
              <a:buSzPts val="3600"/>
              <a:buNone/>
              <a:defRPr b="1" sz="3600"/>
            </a:lvl3pPr>
            <a:lvl4pPr lvl="3" algn="ctr">
              <a:spcBef>
                <a:spcPts val="0"/>
              </a:spcBef>
              <a:spcAft>
                <a:spcPts val="0"/>
              </a:spcAft>
              <a:buSzPts val="3600"/>
              <a:buNone/>
              <a:defRPr b="1" sz="3600"/>
            </a:lvl4pPr>
            <a:lvl5pPr lvl="4" algn="ctr">
              <a:spcBef>
                <a:spcPts val="0"/>
              </a:spcBef>
              <a:spcAft>
                <a:spcPts val="0"/>
              </a:spcAft>
              <a:buSzPts val="3600"/>
              <a:buNone/>
              <a:defRPr b="1" sz="3600"/>
            </a:lvl5pPr>
            <a:lvl6pPr lvl="5" algn="ctr">
              <a:spcBef>
                <a:spcPts val="0"/>
              </a:spcBef>
              <a:spcAft>
                <a:spcPts val="0"/>
              </a:spcAft>
              <a:buSzPts val="3600"/>
              <a:buNone/>
              <a:defRPr b="1" sz="3600"/>
            </a:lvl6pPr>
            <a:lvl7pPr lvl="6" algn="ctr">
              <a:spcBef>
                <a:spcPts val="0"/>
              </a:spcBef>
              <a:spcAft>
                <a:spcPts val="0"/>
              </a:spcAft>
              <a:buSzPts val="3600"/>
              <a:buNone/>
              <a:defRPr b="1" sz="3600"/>
            </a:lvl7pPr>
            <a:lvl8pPr lvl="7" algn="ctr">
              <a:spcBef>
                <a:spcPts val="0"/>
              </a:spcBef>
              <a:spcAft>
                <a:spcPts val="0"/>
              </a:spcAft>
              <a:buSzPts val="3600"/>
              <a:buNone/>
              <a:defRPr b="1" sz="3600"/>
            </a:lvl8pPr>
            <a:lvl9pPr lvl="8" algn="ctr">
              <a:spcBef>
                <a:spcPts val="0"/>
              </a:spcBef>
              <a:spcAft>
                <a:spcPts val="0"/>
              </a:spcAft>
              <a:buSzPts val="3600"/>
              <a:buNone/>
              <a:defRPr b="1" sz="3600"/>
            </a:lvl9pPr>
          </a:lstStyle>
          <a:p/>
        </p:txBody>
      </p:sp>
      <p:sp>
        <p:nvSpPr>
          <p:cNvPr id="71" name="Google Shape;7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6"/>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73" name="Google Shape;73;p16"/>
          <p:cNvSpPr txBox="1"/>
          <p:nvPr>
            <p:ph idx="1" type="subTitle"/>
          </p:nvPr>
        </p:nvSpPr>
        <p:spPr>
          <a:xfrm>
            <a:off x="1226650" y="1384275"/>
            <a:ext cx="2300400" cy="3936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6"/>
          <p:cNvSpPr txBox="1"/>
          <p:nvPr>
            <p:ph idx="2" type="subTitle"/>
          </p:nvPr>
        </p:nvSpPr>
        <p:spPr>
          <a:xfrm>
            <a:off x="5616950" y="1384275"/>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5" name="Google Shape;75;p16"/>
          <p:cNvSpPr txBox="1"/>
          <p:nvPr>
            <p:ph idx="3" type="subTitle"/>
          </p:nvPr>
        </p:nvSpPr>
        <p:spPr>
          <a:xfrm>
            <a:off x="1226650" y="3440325"/>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6" name="Google Shape;76;p16"/>
          <p:cNvSpPr txBox="1"/>
          <p:nvPr>
            <p:ph idx="4" type="subTitle"/>
          </p:nvPr>
        </p:nvSpPr>
        <p:spPr>
          <a:xfrm>
            <a:off x="5616950" y="3440325"/>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6"/>
          <p:cNvSpPr txBox="1"/>
          <p:nvPr>
            <p:ph idx="5" type="body"/>
          </p:nvPr>
        </p:nvSpPr>
        <p:spPr>
          <a:xfrm>
            <a:off x="1084150" y="2110325"/>
            <a:ext cx="2585400" cy="508800"/>
          </a:xfrm>
          <a:prstGeom prst="rect">
            <a:avLst/>
          </a:prstGeom>
        </p:spPr>
        <p:txBody>
          <a:bodyPr anchorCtr="0" anchor="t" bIns="91425" lIns="91425" spcFirstLastPara="1" rIns="91425" wrap="square" tIns="91425">
            <a:normAutofit/>
          </a:bodyPr>
          <a:lstStyle>
            <a:lvl1pPr indent="-304800" lvl="0" marL="457200" algn="ctr">
              <a:spcBef>
                <a:spcPts val="0"/>
              </a:spcBef>
              <a:spcAft>
                <a:spcPts val="0"/>
              </a:spcAft>
              <a:buSzPts val="1200"/>
              <a:buChar char="●"/>
              <a:defRPr sz="12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78" name="Google Shape;78;p16"/>
          <p:cNvSpPr txBox="1"/>
          <p:nvPr>
            <p:ph idx="6" type="body"/>
          </p:nvPr>
        </p:nvSpPr>
        <p:spPr>
          <a:xfrm>
            <a:off x="5474450" y="2110325"/>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
        <p:nvSpPr>
          <p:cNvPr id="79" name="Google Shape;79;p16"/>
          <p:cNvSpPr txBox="1"/>
          <p:nvPr>
            <p:ph idx="7" type="body"/>
          </p:nvPr>
        </p:nvSpPr>
        <p:spPr>
          <a:xfrm>
            <a:off x="1226650" y="4154425"/>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
        <p:nvSpPr>
          <p:cNvPr id="80" name="Google Shape;80;p16"/>
          <p:cNvSpPr txBox="1"/>
          <p:nvPr>
            <p:ph idx="8" type="body"/>
          </p:nvPr>
        </p:nvSpPr>
        <p:spPr>
          <a:xfrm>
            <a:off x="5616950" y="4154425"/>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oints">
  <p:cSld name="MAIN_POINT_1">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1388100" y="416225"/>
            <a:ext cx="6367800" cy="621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b="1" sz="3600"/>
            </a:lvl1pPr>
            <a:lvl2pPr lvl="1" algn="ctr">
              <a:spcBef>
                <a:spcPts val="0"/>
              </a:spcBef>
              <a:spcAft>
                <a:spcPts val="0"/>
              </a:spcAft>
              <a:buSzPts val="3600"/>
              <a:buNone/>
              <a:defRPr b="1" sz="3600"/>
            </a:lvl2pPr>
            <a:lvl3pPr lvl="2" algn="ctr">
              <a:spcBef>
                <a:spcPts val="0"/>
              </a:spcBef>
              <a:spcAft>
                <a:spcPts val="0"/>
              </a:spcAft>
              <a:buSzPts val="3600"/>
              <a:buNone/>
              <a:defRPr b="1" sz="3600"/>
            </a:lvl3pPr>
            <a:lvl4pPr lvl="3" algn="ctr">
              <a:spcBef>
                <a:spcPts val="0"/>
              </a:spcBef>
              <a:spcAft>
                <a:spcPts val="0"/>
              </a:spcAft>
              <a:buSzPts val="3600"/>
              <a:buNone/>
              <a:defRPr b="1" sz="3600"/>
            </a:lvl4pPr>
            <a:lvl5pPr lvl="4" algn="ctr">
              <a:spcBef>
                <a:spcPts val="0"/>
              </a:spcBef>
              <a:spcAft>
                <a:spcPts val="0"/>
              </a:spcAft>
              <a:buSzPts val="3600"/>
              <a:buNone/>
              <a:defRPr b="1" sz="3600"/>
            </a:lvl5pPr>
            <a:lvl6pPr lvl="5" algn="ctr">
              <a:spcBef>
                <a:spcPts val="0"/>
              </a:spcBef>
              <a:spcAft>
                <a:spcPts val="0"/>
              </a:spcAft>
              <a:buSzPts val="3600"/>
              <a:buNone/>
              <a:defRPr b="1" sz="3600"/>
            </a:lvl6pPr>
            <a:lvl7pPr lvl="6" algn="ctr">
              <a:spcBef>
                <a:spcPts val="0"/>
              </a:spcBef>
              <a:spcAft>
                <a:spcPts val="0"/>
              </a:spcAft>
              <a:buSzPts val="3600"/>
              <a:buNone/>
              <a:defRPr b="1" sz="3600"/>
            </a:lvl7pPr>
            <a:lvl8pPr lvl="7" algn="ctr">
              <a:spcBef>
                <a:spcPts val="0"/>
              </a:spcBef>
              <a:spcAft>
                <a:spcPts val="0"/>
              </a:spcAft>
              <a:buSzPts val="3600"/>
              <a:buNone/>
              <a:defRPr b="1" sz="3600"/>
            </a:lvl8pPr>
            <a:lvl9pPr lvl="8" algn="ctr">
              <a:spcBef>
                <a:spcPts val="0"/>
              </a:spcBef>
              <a:spcAft>
                <a:spcPts val="0"/>
              </a:spcAft>
              <a:buSzPts val="3600"/>
              <a:buNone/>
              <a:defRPr b="1" sz="3600"/>
            </a:lvl9pPr>
          </a:lstStyle>
          <a:p/>
        </p:txBody>
      </p:sp>
      <p:sp>
        <p:nvSpPr>
          <p:cNvPr id="83" name="Google Shape;8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7"/>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85" name="Google Shape;85;p17"/>
          <p:cNvSpPr txBox="1"/>
          <p:nvPr>
            <p:ph idx="1" type="subTitle"/>
          </p:nvPr>
        </p:nvSpPr>
        <p:spPr>
          <a:xfrm>
            <a:off x="500575" y="1458925"/>
            <a:ext cx="2300400" cy="3936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6" name="Google Shape;86;p17"/>
          <p:cNvSpPr txBox="1"/>
          <p:nvPr>
            <p:ph idx="2" type="subTitle"/>
          </p:nvPr>
        </p:nvSpPr>
        <p:spPr>
          <a:xfrm>
            <a:off x="3421800" y="1458925"/>
            <a:ext cx="2300400" cy="3936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7" name="Google Shape;87;p17"/>
          <p:cNvSpPr txBox="1"/>
          <p:nvPr>
            <p:ph idx="3" type="body"/>
          </p:nvPr>
        </p:nvSpPr>
        <p:spPr>
          <a:xfrm>
            <a:off x="358075" y="2184975"/>
            <a:ext cx="2585400" cy="508800"/>
          </a:xfrm>
          <a:prstGeom prst="rect">
            <a:avLst/>
          </a:prstGeom>
        </p:spPr>
        <p:txBody>
          <a:bodyPr anchorCtr="0" anchor="t" bIns="91425" lIns="91425" spcFirstLastPara="1" rIns="91425" wrap="square" tIns="91425">
            <a:normAutofit/>
          </a:bodyPr>
          <a:lstStyle>
            <a:lvl1pPr indent="-304800" lvl="0" marL="457200" algn="ctr">
              <a:spcBef>
                <a:spcPts val="0"/>
              </a:spcBef>
              <a:spcAft>
                <a:spcPts val="0"/>
              </a:spcAft>
              <a:buSzPts val="1200"/>
              <a:buChar char="●"/>
              <a:defRPr sz="12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88" name="Google Shape;88;p17"/>
          <p:cNvSpPr txBox="1"/>
          <p:nvPr>
            <p:ph idx="4" type="body"/>
          </p:nvPr>
        </p:nvSpPr>
        <p:spPr>
          <a:xfrm>
            <a:off x="3279300" y="2184975"/>
            <a:ext cx="2585400" cy="508800"/>
          </a:xfrm>
          <a:prstGeom prst="rect">
            <a:avLst/>
          </a:prstGeom>
        </p:spPr>
        <p:txBody>
          <a:bodyPr anchorCtr="0" anchor="t" bIns="91425" lIns="91425" spcFirstLastPara="1" rIns="91425" wrap="square" tIns="91425">
            <a:normAutofit/>
          </a:bodyPr>
          <a:lstStyle>
            <a:lvl1pPr indent="-304800" lvl="0" marL="457200" algn="ctr">
              <a:spcBef>
                <a:spcPts val="0"/>
              </a:spcBef>
              <a:spcAft>
                <a:spcPts val="0"/>
              </a:spcAft>
              <a:buSzPts val="1200"/>
              <a:buChar char="●"/>
              <a:defRPr sz="1200"/>
            </a:lvl1pPr>
            <a:lvl2pPr indent="-285750" lvl="1" marL="914400" algn="ctr">
              <a:spcBef>
                <a:spcPts val="0"/>
              </a:spcBef>
              <a:spcAft>
                <a:spcPts val="0"/>
              </a:spcAft>
              <a:buSzPts val="900"/>
              <a:buChar char="○"/>
              <a:defRPr sz="900"/>
            </a:lvl2pPr>
            <a:lvl3pPr indent="-285750" lvl="2" marL="1371600" algn="ctr">
              <a:spcBef>
                <a:spcPts val="0"/>
              </a:spcBef>
              <a:spcAft>
                <a:spcPts val="0"/>
              </a:spcAft>
              <a:buSzPts val="900"/>
              <a:buChar char="■"/>
              <a:defRPr sz="900"/>
            </a:lvl3pPr>
            <a:lvl4pPr indent="-285750" lvl="3" marL="1828800" algn="ctr">
              <a:spcBef>
                <a:spcPts val="0"/>
              </a:spcBef>
              <a:spcAft>
                <a:spcPts val="0"/>
              </a:spcAft>
              <a:buSzPts val="900"/>
              <a:buChar char="●"/>
              <a:defRPr sz="900"/>
            </a:lvl4pPr>
            <a:lvl5pPr indent="-285750" lvl="4" marL="2286000" algn="ctr">
              <a:spcBef>
                <a:spcPts val="0"/>
              </a:spcBef>
              <a:spcAft>
                <a:spcPts val="0"/>
              </a:spcAft>
              <a:buSzPts val="900"/>
              <a:buChar char="○"/>
              <a:defRPr sz="900"/>
            </a:lvl5pPr>
            <a:lvl6pPr indent="-285750" lvl="5" marL="2743200" algn="ctr">
              <a:spcBef>
                <a:spcPts val="0"/>
              </a:spcBef>
              <a:spcAft>
                <a:spcPts val="0"/>
              </a:spcAft>
              <a:buSzPts val="900"/>
              <a:buChar char="■"/>
              <a:defRPr sz="900"/>
            </a:lvl6pPr>
            <a:lvl7pPr indent="-285750" lvl="6" marL="3200400" algn="ctr">
              <a:spcBef>
                <a:spcPts val="0"/>
              </a:spcBef>
              <a:spcAft>
                <a:spcPts val="0"/>
              </a:spcAft>
              <a:buSzPts val="900"/>
              <a:buChar char="●"/>
              <a:defRPr sz="900"/>
            </a:lvl7pPr>
            <a:lvl8pPr indent="-285750" lvl="7" marL="3657600" algn="ctr">
              <a:spcBef>
                <a:spcPts val="0"/>
              </a:spcBef>
              <a:spcAft>
                <a:spcPts val="0"/>
              </a:spcAft>
              <a:buSzPts val="900"/>
              <a:buChar char="○"/>
              <a:defRPr sz="900"/>
            </a:lvl8pPr>
            <a:lvl9pPr indent="-285750" lvl="8" marL="4114800" algn="ctr">
              <a:spcBef>
                <a:spcPts val="0"/>
              </a:spcBef>
              <a:spcAft>
                <a:spcPts val="0"/>
              </a:spcAft>
              <a:buSzPts val="900"/>
              <a:buChar char="■"/>
              <a:defRPr sz="900"/>
            </a:lvl9pPr>
          </a:lstStyle>
          <a:p/>
        </p:txBody>
      </p:sp>
      <p:sp>
        <p:nvSpPr>
          <p:cNvPr id="89" name="Google Shape;89;p17"/>
          <p:cNvSpPr txBox="1"/>
          <p:nvPr>
            <p:ph idx="5" type="subTitle"/>
          </p:nvPr>
        </p:nvSpPr>
        <p:spPr>
          <a:xfrm>
            <a:off x="6343025" y="1458925"/>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 name="Google Shape;90;p17"/>
          <p:cNvSpPr txBox="1"/>
          <p:nvPr>
            <p:ph idx="6" type="body"/>
          </p:nvPr>
        </p:nvSpPr>
        <p:spPr>
          <a:xfrm>
            <a:off x="6200525" y="2184975"/>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
        <p:nvSpPr>
          <p:cNvPr id="91" name="Google Shape;91;p17"/>
          <p:cNvSpPr txBox="1"/>
          <p:nvPr>
            <p:ph idx="7" type="subTitle"/>
          </p:nvPr>
        </p:nvSpPr>
        <p:spPr>
          <a:xfrm>
            <a:off x="500575" y="3236750"/>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 name="Google Shape;92;p17"/>
          <p:cNvSpPr txBox="1"/>
          <p:nvPr>
            <p:ph idx="8" type="subTitle"/>
          </p:nvPr>
        </p:nvSpPr>
        <p:spPr>
          <a:xfrm>
            <a:off x="3421800" y="3236750"/>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 name="Google Shape;93;p17"/>
          <p:cNvSpPr txBox="1"/>
          <p:nvPr>
            <p:ph idx="9" type="body"/>
          </p:nvPr>
        </p:nvSpPr>
        <p:spPr>
          <a:xfrm>
            <a:off x="358075" y="3962800"/>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
        <p:nvSpPr>
          <p:cNvPr id="94" name="Google Shape;94;p17"/>
          <p:cNvSpPr txBox="1"/>
          <p:nvPr>
            <p:ph idx="13" type="body"/>
          </p:nvPr>
        </p:nvSpPr>
        <p:spPr>
          <a:xfrm>
            <a:off x="3279300" y="3962800"/>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
        <p:nvSpPr>
          <p:cNvPr id="95" name="Google Shape;95;p17"/>
          <p:cNvSpPr txBox="1"/>
          <p:nvPr>
            <p:ph idx="14" type="subTitle"/>
          </p:nvPr>
        </p:nvSpPr>
        <p:spPr>
          <a:xfrm>
            <a:off x="6343025" y="3236750"/>
            <a:ext cx="2300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6" name="Google Shape;96;p17"/>
          <p:cNvSpPr txBox="1"/>
          <p:nvPr>
            <p:ph idx="15" type="body"/>
          </p:nvPr>
        </p:nvSpPr>
        <p:spPr>
          <a:xfrm>
            <a:off x="6200525" y="3962800"/>
            <a:ext cx="2585400" cy="5088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SzPts val="1200"/>
              <a:buChar char="●"/>
              <a:defRPr sz="1200"/>
            </a:lvl1pPr>
            <a:lvl2pPr indent="-285750" lvl="1" marL="914400" rtl="0" algn="ctr">
              <a:spcBef>
                <a:spcPts val="0"/>
              </a:spcBef>
              <a:spcAft>
                <a:spcPts val="0"/>
              </a:spcAft>
              <a:buSzPts val="900"/>
              <a:buChar char="○"/>
              <a:defRPr sz="900"/>
            </a:lvl2pPr>
            <a:lvl3pPr indent="-285750" lvl="2" marL="1371600" rtl="0" algn="ctr">
              <a:spcBef>
                <a:spcPts val="0"/>
              </a:spcBef>
              <a:spcAft>
                <a:spcPts val="0"/>
              </a:spcAft>
              <a:buSzPts val="900"/>
              <a:buChar char="■"/>
              <a:defRPr sz="900"/>
            </a:lvl3pPr>
            <a:lvl4pPr indent="-285750" lvl="3" marL="1828800" rtl="0" algn="ctr">
              <a:spcBef>
                <a:spcPts val="0"/>
              </a:spcBef>
              <a:spcAft>
                <a:spcPts val="0"/>
              </a:spcAft>
              <a:buSzPts val="900"/>
              <a:buChar char="●"/>
              <a:defRPr sz="900"/>
            </a:lvl4pPr>
            <a:lvl5pPr indent="-285750" lvl="4" marL="2286000" rtl="0" algn="ctr">
              <a:spcBef>
                <a:spcPts val="0"/>
              </a:spcBef>
              <a:spcAft>
                <a:spcPts val="0"/>
              </a:spcAft>
              <a:buSzPts val="900"/>
              <a:buChar char="○"/>
              <a:defRPr sz="900"/>
            </a:lvl5pPr>
            <a:lvl6pPr indent="-285750" lvl="5" marL="2743200" rtl="0" algn="ctr">
              <a:spcBef>
                <a:spcPts val="0"/>
              </a:spcBef>
              <a:spcAft>
                <a:spcPts val="0"/>
              </a:spcAft>
              <a:buSzPts val="900"/>
              <a:buChar char="■"/>
              <a:defRPr sz="900"/>
            </a:lvl6pPr>
            <a:lvl7pPr indent="-285750" lvl="6" marL="3200400" rtl="0" algn="ctr">
              <a:spcBef>
                <a:spcPts val="0"/>
              </a:spcBef>
              <a:spcAft>
                <a:spcPts val="0"/>
              </a:spcAft>
              <a:buSzPts val="900"/>
              <a:buChar char="●"/>
              <a:defRPr sz="900"/>
            </a:lvl7pPr>
            <a:lvl8pPr indent="-285750" lvl="7" marL="3657600" rtl="0" algn="ctr">
              <a:spcBef>
                <a:spcPts val="0"/>
              </a:spcBef>
              <a:spcAft>
                <a:spcPts val="0"/>
              </a:spcAft>
              <a:buSzPts val="900"/>
              <a:buChar char="○"/>
              <a:defRPr sz="900"/>
            </a:lvl8pPr>
            <a:lvl9pPr indent="-285750" lvl="8" marL="4114800" rtl="0" algn="ctr">
              <a:spcBef>
                <a:spcPts val="0"/>
              </a:spcBef>
              <a:spcAft>
                <a:spcPts val="0"/>
              </a:spcAft>
              <a:buSzPts val="900"/>
              <a:buChar char="■"/>
              <a:defRPr sz="9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APTION_ONLY">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18"/>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99" name="Google Shape;99;p18"/>
          <p:cNvSpPr txBox="1"/>
          <p:nvPr>
            <p:ph idx="1" type="subTitle"/>
          </p:nvPr>
        </p:nvSpPr>
        <p:spPr>
          <a:xfrm>
            <a:off x="5923825" y="3589600"/>
            <a:ext cx="2626200" cy="3936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8"/>
          <p:cNvSpPr txBox="1"/>
          <p:nvPr>
            <p:ph idx="2" type="subTitle"/>
          </p:nvPr>
        </p:nvSpPr>
        <p:spPr>
          <a:xfrm>
            <a:off x="5923825" y="4098525"/>
            <a:ext cx="2626200" cy="393600"/>
          </a:xfrm>
          <a:prstGeom prst="rect">
            <a:avLst/>
          </a:prstGeom>
        </p:spPr>
        <p:txBody>
          <a:bodyPr anchorCtr="0" anchor="t" bIns="91425" lIns="91425" spcFirstLastPara="1" rIns="91425" wrap="square" tIns="91425">
            <a:normAutofit/>
          </a:bodyPr>
          <a:lstStyle>
            <a:lvl1pPr lvl="0" rtl="0">
              <a:spcBef>
                <a:spcPts val="0"/>
              </a:spcBef>
              <a:spcAft>
                <a:spcPts val="0"/>
              </a:spcAft>
              <a:buSzPts val="1500"/>
              <a:buNone/>
              <a:defRPr sz="15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01" name="Google Shape;101;p18"/>
          <p:cNvSpPr/>
          <p:nvPr>
            <p:ph idx="3" type="pic"/>
          </p:nvPr>
        </p:nvSpPr>
        <p:spPr>
          <a:xfrm>
            <a:off x="4824550" y="3684575"/>
            <a:ext cx="1062900" cy="1062900"/>
          </a:xfrm>
          <a:prstGeom prst="ellipse">
            <a:avLst/>
          </a:prstGeom>
          <a:noFill/>
          <a:ln>
            <a:noFill/>
          </a:ln>
        </p:spPr>
      </p:sp>
      <p:sp>
        <p:nvSpPr>
          <p:cNvPr id="102" name="Google Shape;102;p18"/>
          <p:cNvSpPr txBox="1"/>
          <p:nvPr>
            <p:ph idx="4" type="body"/>
          </p:nvPr>
        </p:nvSpPr>
        <p:spPr>
          <a:xfrm>
            <a:off x="1234975" y="542850"/>
            <a:ext cx="5944200" cy="257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CAPTION_ONLY_3">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19"/>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105" name="Google Shape;105;p19"/>
          <p:cNvSpPr txBox="1"/>
          <p:nvPr>
            <p:ph idx="1" type="subTitle"/>
          </p:nvPr>
        </p:nvSpPr>
        <p:spPr>
          <a:xfrm>
            <a:off x="646350" y="3243550"/>
            <a:ext cx="2626200" cy="3936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6" name="Google Shape;106;p19"/>
          <p:cNvSpPr txBox="1"/>
          <p:nvPr>
            <p:ph idx="2" type="subTitle"/>
          </p:nvPr>
        </p:nvSpPr>
        <p:spPr>
          <a:xfrm>
            <a:off x="646350" y="3752475"/>
            <a:ext cx="2626200" cy="393600"/>
          </a:xfrm>
          <a:prstGeom prst="rect">
            <a:avLst/>
          </a:prstGeom>
        </p:spPr>
        <p:txBody>
          <a:bodyPr anchorCtr="0" anchor="t" bIns="91425" lIns="91425" spcFirstLastPara="1" rIns="91425" wrap="square" tIns="91425">
            <a:normAutofit/>
          </a:bodyPr>
          <a:lstStyle>
            <a:lvl1pPr lvl="0" algn="ctr">
              <a:spcBef>
                <a:spcPts val="0"/>
              </a:spcBef>
              <a:spcAft>
                <a:spcPts val="0"/>
              </a:spcAft>
              <a:buSzPts val="1500"/>
              <a:buNone/>
              <a:defRPr sz="1500"/>
            </a:lvl1pPr>
            <a:lvl2pPr lvl="1" algn="ctr">
              <a:spcBef>
                <a:spcPts val="0"/>
              </a:spcBef>
              <a:spcAft>
                <a:spcPts val="0"/>
              </a:spcAft>
              <a:buSzPts val="1100"/>
              <a:buNone/>
              <a:defRPr sz="1100"/>
            </a:lvl2pPr>
            <a:lvl3pPr lvl="2" algn="ctr">
              <a:spcBef>
                <a:spcPts val="0"/>
              </a:spcBef>
              <a:spcAft>
                <a:spcPts val="0"/>
              </a:spcAft>
              <a:buSzPts val="1100"/>
              <a:buNone/>
              <a:defRPr sz="1100"/>
            </a:lvl3pPr>
            <a:lvl4pPr lvl="3" algn="ctr">
              <a:spcBef>
                <a:spcPts val="0"/>
              </a:spcBef>
              <a:spcAft>
                <a:spcPts val="0"/>
              </a:spcAft>
              <a:buSzPts val="1100"/>
              <a:buNone/>
              <a:defRPr sz="1100"/>
            </a:lvl4pPr>
            <a:lvl5pPr lvl="4" algn="ctr">
              <a:spcBef>
                <a:spcPts val="0"/>
              </a:spcBef>
              <a:spcAft>
                <a:spcPts val="0"/>
              </a:spcAft>
              <a:buSzPts val="1100"/>
              <a:buNone/>
              <a:defRPr sz="1100"/>
            </a:lvl5pPr>
            <a:lvl6pPr lvl="5" algn="ctr">
              <a:spcBef>
                <a:spcPts val="0"/>
              </a:spcBef>
              <a:spcAft>
                <a:spcPts val="0"/>
              </a:spcAft>
              <a:buSzPts val="1100"/>
              <a:buNone/>
              <a:defRPr sz="1100"/>
            </a:lvl6pPr>
            <a:lvl7pPr lvl="6" algn="ctr">
              <a:spcBef>
                <a:spcPts val="0"/>
              </a:spcBef>
              <a:spcAft>
                <a:spcPts val="0"/>
              </a:spcAft>
              <a:buSzPts val="1100"/>
              <a:buNone/>
              <a:defRPr sz="1100"/>
            </a:lvl7pPr>
            <a:lvl8pPr lvl="7" algn="ctr">
              <a:spcBef>
                <a:spcPts val="0"/>
              </a:spcBef>
              <a:spcAft>
                <a:spcPts val="0"/>
              </a:spcAft>
              <a:buSzPts val="1100"/>
              <a:buNone/>
              <a:defRPr sz="1100"/>
            </a:lvl8pPr>
            <a:lvl9pPr lvl="8" algn="ctr">
              <a:spcBef>
                <a:spcPts val="0"/>
              </a:spcBef>
              <a:spcAft>
                <a:spcPts val="0"/>
              </a:spcAft>
              <a:buSzPts val="1100"/>
              <a:buNone/>
              <a:defRPr sz="1100"/>
            </a:lvl9pPr>
          </a:lstStyle>
          <a:p/>
        </p:txBody>
      </p:sp>
      <p:sp>
        <p:nvSpPr>
          <p:cNvPr id="107" name="Google Shape;107;p19"/>
          <p:cNvSpPr/>
          <p:nvPr>
            <p:ph idx="3" type="pic"/>
          </p:nvPr>
        </p:nvSpPr>
        <p:spPr>
          <a:xfrm>
            <a:off x="1267350" y="1805025"/>
            <a:ext cx="1384200" cy="1384200"/>
          </a:xfrm>
          <a:prstGeom prst="ellipse">
            <a:avLst/>
          </a:prstGeom>
          <a:noFill/>
          <a:ln>
            <a:noFill/>
          </a:ln>
        </p:spPr>
      </p:sp>
      <p:sp>
        <p:nvSpPr>
          <p:cNvPr id="108" name="Google Shape;108;p19"/>
          <p:cNvSpPr txBox="1"/>
          <p:nvPr>
            <p:ph idx="4" type="subTitle"/>
          </p:nvPr>
        </p:nvSpPr>
        <p:spPr>
          <a:xfrm>
            <a:off x="3272550" y="3243550"/>
            <a:ext cx="26262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9" name="Google Shape;109;p19"/>
          <p:cNvSpPr txBox="1"/>
          <p:nvPr>
            <p:ph idx="5" type="subTitle"/>
          </p:nvPr>
        </p:nvSpPr>
        <p:spPr>
          <a:xfrm>
            <a:off x="3272550" y="3752475"/>
            <a:ext cx="26262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500"/>
              <a:buNone/>
              <a:defRPr sz="1500"/>
            </a:lvl1pPr>
            <a:lvl2pPr lvl="1" rtl="0" algn="ctr">
              <a:spcBef>
                <a:spcPts val="0"/>
              </a:spcBef>
              <a:spcAft>
                <a:spcPts val="0"/>
              </a:spcAft>
              <a:buSzPts val="1100"/>
              <a:buNone/>
              <a:defRPr sz="1100"/>
            </a:lvl2pPr>
            <a:lvl3pPr lvl="2" rtl="0" algn="ctr">
              <a:spcBef>
                <a:spcPts val="0"/>
              </a:spcBef>
              <a:spcAft>
                <a:spcPts val="0"/>
              </a:spcAft>
              <a:buSzPts val="1100"/>
              <a:buNone/>
              <a:defRPr sz="1100"/>
            </a:lvl3pPr>
            <a:lvl4pPr lvl="3" rtl="0" algn="ctr">
              <a:spcBef>
                <a:spcPts val="0"/>
              </a:spcBef>
              <a:spcAft>
                <a:spcPts val="0"/>
              </a:spcAft>
              <a:buSzPts val="1100"/>
              <a:buNone/>
              <a:defRPr sz="1100"/>
            </a:lvl4pPr>
            <a:lvl5pPr lvl="4" rtl="0" algn="ctr">
              <a:spcBef>
                <a:spcPts val="0"/>
              </a:spcBef>
              <a:spcAft>
                <a:spcPts val="0"/>
              </a:spcAft>
              <a:buSzPts val="1100"/>
              <a:buNone/>
              <a:defRPr sz="1100"/>
            </a:lvl5pPr>
            <a:lvl6pPr lvl="5" rtl="0" algn="ctr">
              <a:spcBef>
                <a:spcPts val="0"/>
              </a:spcBef>
              <a:spcAft>
                <a:spcPts val="0"/>
              </a:spcAft>
              <a:buSzPts val="1100"/>
              <a:buNone/>
              <a:defRPr sz="1100"/>
            </a:lvl6pPr>
            <a:lvl7pPr lvl="6" rtl="0" algn="ctr">
              <a:spcBef>
                <a:spcPts val="0"/>
              </a:spcBef>
              <a:spcAft>
                <a:spcPts val="0"/>
              </a:spcAft>
              <a:buSzPts val="1100"/>
              <a:buNone/>
              <a:defRPr sz="1100"/>
            </a:lvl7pPr>
            <a:lvl8pPr lvl="7" rtl="0" algn="ctr">
              <a:spcBef>
                <a:spcPts val="0"/>
              </a:spcBef>
              <a:spcAft>
                <a:spcPts val="0"/>
              </a:spcAft>
              <a:buSzPts val="1100"/>
              <a:buNone/>
              <a:defRPr sz="1100"/>
            </a:lvl8pPr>
            <a:lvl9pPr lvl="8" rtl="0" algn="ctr">
              <a:spcBef>
                <a:spcPts val="0"/>
              </a:spcBef>
              <a:spcAft>
                <a:spcPts val="0"/>
              </a:spcAft>
              <a:buSzPts val="1100"/>
              <a:buNone/>
              <a:defRPr sz="1100"/>
            </a:lvl9pPr>
          </a:lstStyle>
          <a:p/>
        </p:txBody>
      </p:sp>
      <p:sp>
        <p:nvSpPr>
          <p:cNvPr id="110" name="Google Shape;110;p19"/>
          <p:cNvSpPr/>
          <p:nvPr>
            <p:ph idx="6" type="pic"/>
          </p:nvPr>
        </p:nvSpPr>
        <p:spPr>
          <a:xfrm>
            <a:off x="3893550" y="1805025"/>
            <a:ext cx="1384200" cy="1384200"/>
          </a:xfrm>
          <a:prstGeom prst="ellipse">
            <a:avLst/>
          </a:prstGeom>
          <a:noFill/>
          <a:ln>
            <a:noFill/>
          </a:ln>
        </p:spPr>
      </p:sp>
      <p:sp>
        <p:nvSpPr>
          <p:cNvPr id="111" name="Google Shape;111;p19"/>
          <p:cNvSpPr txBox="1"/>
          <p:nvPr>
            <p:ph idx="7" type="subTitle"/>
          </p:nvPr>
        </p:nvSpPr>
        <p:spPr>
          <a:xfrm>
            <a:off x="5871425" y="3243550"/>
            <a:ext cx="26262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2" name="Google Shape;112;p19"/>
          <p:cNvSpPr txBox="1"/>
          <p:nvPr>
            <p:ph idx="8" type="subTitle"/>
          </p:nvPr>
        </p:nvSpPr>
        <p:spPr>
          <a:xfrm>
            <a:off x="5871425" y="3752475"/>
            <a:ext cx="26262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500"/>
              <a:buNone/>
              <a:defRPr sz="1500"/>
            </a:lvl1pPr>
            <a:lvl2pPr lvl="1" rtl="0" algn="ctr">
              <a:spcBef>
                <a:spcPts val="0"/>
              </a:spcBef>
              <a:spcAft>
                <a:spcPts val="0"/>
              </a:spcAft>
              <a:buSzPts val="1100"/>
              <a:buNone/>
              <a:defRPr sz="1100"/>
            </a:lvl2pPr>
            <a:lvl3pPr lvl="2" rtl="0" algn="ctr">
              <a:spcBef>
                <a:spcPts val="0"/>
              </a:spcBef>
              <a:spcAft>
                <a:spcPts val="0"/>
              </a:spcAft>
              <a:buSzPts val="1100"/>
              <a:buNone/>
              <a:defRPr sz="1100"/>
            </a:lvl3pPr>
            <a:lvl4pPr lvl="3" rtl="0" algn="ctr">
              <a:spcBef>
                <a:spcPts val="0"/>
              </a:spcBef>
              <a:spcAft>
                <a:spcPts val="0"/>
              </a:spcAft>
              <a:buSzPts val="1100"/>
              <a:buNone/>
              <a:defRPr sz="1100"/>
            </a:lvl4pPr>
            <a:lvl5pPr lvl="4" rtl="0" algn="ctr">
              <a:spcBef>
                <a:spcPts val="0"/>
              </a:spcBef>
              <a:spcAft>
                <a:spcPts val="0"/>
              </a:spcAft>
              <a:buSzPts val="1100"/>
              <a:buNone/>
              <a:defRPr sz="1100"/>
            </a:lvl5pPr>
            <a:lvl6pPr lvl="5" rtl="0" algn="ctr">
              <a:spcBef>
                <a:spcPts val="0"/>
              </a:spcBef>
              <a:spcAft>
                <a:spcPts val="0"/>
              </a:spcAft>
              <a:buSzPts val="1100"/>
              <a:buNone/>
              <a:defRPr sz="1100"/>
            </a:lvl6pPr>
            <a:lvl7pPr lvl="6" rtl="0" algn="ctr">
              <a:spcBef>
                <a:spcPts val="0"/>
              </a:spcBef>
              <a:spcAft>
                <a:spcPts val="0"/>
              </a:spcAft>
              <a:buSzPts val="1100"/>
              <a:buNone/>
              <a:defRPr sz="1100"/>
            </a:lvl7pPr>
            <a:lvl8pPr lvl="7" rtl="0" algn="ctr">
              <a:spcBef>
                <a:spcPts val="0"/>
              </a:spcBef>
              <a:spcAft>
                <a:spcPts val="0"/>
              </a:spcAft>
              <a:buSzPts val="1100"/>
              <a:buNone/>
              <a:defRPr sz="1100"/>
            </a:lvl8pPr>
            <a:lvl9pPr lvl="8" rtl="0" algn="ctr">
              <a:spcBef>
                <a:spcPts val="0"/>
              </a:spcBef>
              <a:spcAft>
                <a:spcPts val="0"/>
              </a:spcAft>
              <a:buSzPts val="1100"/>
              <a:buNone/>
              <a:defRPr sz="1100"/>
            </a:lvl9pPr>
          </a:lstStyle>
          <a:p/>
        </p:txBody>
      </p:sp>
      <p:sp>
        <p:nvSpPr>
          <p:cNvPr id="113" name="Google Shape;113;p19"/>
          <p:cNvSpPr/>
          <p:nvPr>
            <p:ph idx="9" type="pic"/>
          </p:nvPr>
        </p:nvSpPr>
        <p:spPr>
          <a:xfrm>
            <a:off x="6492425" y="1805025"/>
            <a:ext cx="1384200" cy="1384200"/>
          </a:xfrm>
          <a:prstGeom prst="ellipse">
            <a:avLst/>
          </a:prstGeom>
          <a:noFill/>
          <a:ln>
            <a:noFill/>
          </a:ln>
        </p:spPr>
      </p:sp>
      <p:sp>
        <p:nvSpPr>
          <p:cNvPr id="114" name="Google Shape;114;p19"/>
          <p:cNvSpPr txBox="1"/>
          <p:nvPr>
            <p:ph type="title"/>
          </p:nvPr>
        </p:nvSpPr>
        <p:spPr>
          <a:xfrm>
            <a:off x="1536900" y="522525"/>
            <a:ext cx="6070200" cy="563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APTION_ONLY_2">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0"/>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118" name="Google Shape;118;p20"/>
          <p:cNvSpPr txBox="1"/>
          <p:nvPr>
            <p:ph type="title"/>
          </p:nvPr>
        </p:nvSpPr>
        <p:spPr>
          <a:xfrm>
            <a:off x="1536900" y="2198550"/>
            <a:ext cx="6070200" cy="408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1">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3"/>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2">
  <p:cSld name="CAPTION_ONLY_1">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1"/>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
        <p:nvSpPr>
          <p:cNvPr id="122" name="Google Shape;122;p21"/>
          <p:cNvSpPr txBox="1"/>
          <p:nvPr>
            <p:ph type="title"/>
          </p:nvPr>
        </p:nvSpPr>
        <p:spPr>
          <a:xfrm>
            <a:off x="1536900" y="2198550"/>
            <a:ext cx="6070200" cy="408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1">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0">
    <p:spTree>
      <p:nvGrpSpPr>
        <p:cNvPr id="123" name="Shape 123"/>
        <p:cNvGrpSpPr/>
        <p:nvPr/>
      </p:nvGrpSpPr>
      <p:grpSpPr>
        <a:xfrm>
          <a:off x="0" y="0"/>
          <a:ext cx="0" cy="0"/>
          <a:chOff x="0" y="0"/>
          <a:chExt cx="0" cy="0"/>
        </a:xfrm>
      </p:grpSpPr>
      <p:sp>
        <p:nvSpPr>
          <p:cNvPr id="124" name="Google Shape;124;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6" name="Google Shape;12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27" name="Shape 127"/>
        <p:cNvGrpSpPr/>
        <p:nvPr/>
      </p:nvGrpSpPr>
      <p:grpSpPr>
        <a:xfrm>
          <a:off x="0" y="0"/>
          <a:ext cx="0" cy="0"/>
          <a:chOff x="0" y="0"/>
          <a:chExt cx="0" cy="0"/>
        </a:xfrm>
      </p:grpSpPr>
      <p:sp>
        <p:nvSpPr>
          <p:cNvPr id="128" name="Google Shape;128;p23"/>
          <p:cNvSpPr txBox="1"/>
          <p:nvPr>
            <p:ph type="title"/>
          </p:nvPr>
        </p:nvSpPr>
        <p:spPr>
          <a:xfrm>
            <a:off x="494575" y="1467125"/>
            <a:ext cx="3665100" cy="23778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29" name="Google Shape;129;p23"/>
          <p:cNvSpPr txBox="1"/>
          <p:nvPr>
            <p:ph idx="1" type="body"/>
          </p:nvPr>
        </p:nvSpPr>
        <p:spPr>
          <a:xfrm>
            <a:off x="4692375" y="542850"/>
            <a:ext cx="4023300" cy="39714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130" name="Shape 130"/>
        <p:cNvGrpSpPr/>
        <p:nvPr/>
      </p:nvGrpSpPr>
      <p:grpSpPr>
        <a:xfrm>
          <a:off x="0" y="0"/>
          <a:ext cx="0" cy="0"/>
          <a:chOff x="0" y="0"/>
          <a:chExt cx="0" cy="0"/>
        </a:xfrm>
      </p:grpSpPr>
      <p:sp>
        <p:nvSpPr>
          <p:cNvPr id="131" name="Google Shape;131;p2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2" name="Google Shape;132;p2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3" name="Google Shape;13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25"/>
          <p:cNvSpPr txBox="1"/>
          <p:nvPr>
            <p:ph type="title"/>
          </p:nvPr>
        </p:nvSpPr>
        <p:spPr>
          <a:xfrm>
            <a:off x="1388100" y="1156650"/>
            <a:ext cx="6367800" cy="28302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083A6B"/>
              </a:buClr>
              <a:buSzPts val="4800"/>
              <a:buNone/>
              <a:defRPr sz="4800">
                <a:solidFill>
                  <a:srgbClr val="083A6B"/>
                </a:solidFill>
              </a:defRPr>
            </a:lvl1pPr>
            <a:lvl2pPr lvl="1" algn="ctr">
              <a:spcBef>
                <a:spcPts val="0"/>
              </a:spcBef>
              <a:spcAft>
                <a:spcPts val="0"/>
              </a:spcAft>
              <a:buClr>
                <a:srgbClr val="083A6B"/>
              </a:buClr>
              <a:buSzPts val="4800"/>
              <a:buNone/>
              <a:defRPr sz="4800">
                <a:solidFill>
                  <a:srgbClr val="083A6B"/>
                </a:solidFill>
              </a:defRPr>
            </a:lvl2pPr>
            <a:lvl3pPr lvl="2" algn="ctr">
              <a:spcBef>
                <a:spcPts val="0"/>
              </a:spcBef>
              <a:spcAft>
                <a:spcPts val="0"/>
              </a:spcAft>
              <a:buClr>
                <a:srgbClr val="083A6B"/>
              </a:buClr>
              <a:buSzPts val="4800"/>
              <a:buNone/>
              <a:defRPr sz="4800">
                <a:solidFill>
                  <a:srgbClr val="083A6B"/>
                </a:solidFill>
              </a:defRPr>
            </a:lvl3pPr>
            <a:lvl4pPr lvl="3" algn="ctr">
              <a:spcBef>
                <a:spcPts val="0"/>
              </a:spcBef>
              <a:spcAft>
                <a:spcPts val="0"/>
              </a:spcAft>
              <a:buClr>
                <a:srgbClr val="083A6B"/>
              </a:buClr>
              <a:buSzPts val="4800"/>
              <a:buNone/>
              <a:defRPr sz="4800">
                <a:solidFill>
                  <a:srgbClr val="083A6B"/>
                </a:solidFill>
              </a:defRPr>
            </a:lvl4pPr>
            <a:lvl5pPr lvl="4" algn="ctr">
              <a:spcBef>
                <a:spcPts val="0"/>
              </a:spcBef>
              <a:spcAft>
                <a:spcPts val="0"/>
              </a:spcAft>
              <a:buClr>
                <a:srgbClr val="083A6B"/>
              </a:buClr>
              <a:buSzPts val="4800"/>
              <a:buNone/>
              <a:defRPr sz="4800">
                <a:solidFill>
                  <a:srgbClr val="083A6B"/>
                </a:solidFill>
              </a:defRPr>
            </a:lvl5pPr>
            <a:lvl6pPr lvl="5" algn="ctr">
              <a:spcBef>
                <a:spcPts val="0"/>
              </a:spcBef>
              <a:spcAft>
                <a:spcPts val="0"/>
              </a:spcAft>
              <a:buClr>
                <a:srgbClr val="083A6B"/>
              </a:buClr>
              <a:buSzPts val="4800"/>
              <a:buNone/>
              <a:defRPr sz="4800">
                <a:solidFill>
                  <a:srgbClr val="083A6B"/>
                </a:solidFill>
              </a:defRPr>
            </a:lvl6pPr>
            <a:lvl7pPr lvl="6" algn="ctr">
              <a:spcBef>
                <a:spcPts val="0"/>
              </a:spcBef>
              <a:spcAft>
                <a:spcPts val="0"/>
              </a:spcAft>
              <a:buClr>
                <a:srgbClr val="083A6B"/>
              </a:buClr>
              <a:buSzPts val="4800"/>
              <a:buNone/>
              <a:defRPr sz="4800">
                <a:solidFill>
                  <a:srgbClr val="083A6B"/>
                </a:solidFill>
              </a:defRPr>
            </a:lvl7pPr>
            <a:lvl8pPr lvl="7" algn="ctr">
              <a:spcBef>
                <a:spcPts val="0"/>
              </a:spcBef>
              <a:spcAft>
                <a:spcPts val="0"/>
              </a:spcAft>
              <a:buClr>
                <a:srgbClr val="083A6B"/>
              </a:buClr>
              <a:buSzPts val="4800"/>
              <a:buNone/>
              <a:defRPr sz="4800">
                <a:solidFill>
                  <a:srgbClr val="083A6B"/>
                </a:solidFill>
              </a:defRPr>
            </a:lvl8pPr>
            <a:lvl9pPr lvl="8" algn="ctr">
              <a:spcBef>
                <a:spcPts val="0"/>
              </a:spcBef>
              <a:spcAft>
                <a:spcPts val="0"/>
              </a:spcAft>
              <a:buClr>
                <a:srgbClr val="083A6B"/>
              </a:buClr>
              <a:buSzPts val="4800"/>
              <a:buNone/>
              <a:defRPr sz="4800">
                <a:solidFill>
                  <a:srgbClr val="083A6B"/>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_1">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26"/>
          <p:cNvSpPr txBox="1"/>
          <p:nvPr>
            <p:ph type="title"/>
          </p:nvPr>
        </p:nvSpPr>
        <p:spPr>
          <a:xfrm>
            <a:off x="1388100" y="1156650"/>
            <a:ext cx="6367800" cy="28302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spTree>
      <p:nvGrpSpPr>
        <p:cNvPr id="138" name="Shape 138"/>
        <p:cNvGrpSpPr/>
        <p:nvPr/>
      </p:nvGrpSpPr>
      <p:grpSpPr>
        <a:xfrm>
          <a:off x="0" y="0"/>
          <a:ext cx="0" cy="0"/>
          <a:chOff x="0" y="0"/>
          <a:chExt cx="0" cy="0"/>
        </a:xfrm>
      </p:grpSpPr>
      <p:sp>
        <p:nvSpPr>
          <p:cNvPr id="139" name="Google Shape;139;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 name="Google Shape;140;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1" name="Google Shape;14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12">
    <p:spTree>
      <p:nvGrpSpPr>
        <p:cNvPr id="142" name="Shape 142"/>
        <p:cNvGrpSpPr/>
        <p:nvPr/>
      </p:nvGrpSpPr>
      <p:grpSpPr>
        <a:xfrm>
          <a:off x="0" y="0"/>
          <a:ext cx="0" cy="0"/>
          <a:chOff x="0" y="0"/>
          <a:chExt cx="0" cy="0"/>
        </a:xfrm>
      </p:grpSpPr>
      <p:sp>
        <p:nvSpPr>
          <p:cNvPr id="143" name="Google Shape;143;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4" name="Google Shape;144;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5" name="Google Shape;14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9" name="Google Shape;19;p4"/>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Clr>
                <a:srgbClr val="0A0A08"/>
              </a:buClr>
              <a:buSzPts val="3600"/>
              <a:buNone/>
              <a:defRPr sz="3600">
                <a:solidFill>
                  <a:srgbClr val="0A0A08"/>
                </a:solidFill>
              </a:defRPr>
            </a:lvl2pPr>
            <a:lvl3pPr lvl="2" algn="ctr">
              <a:spcBef>
                <a:spcPts val="0"/>
              </a:spcBef>
              <a:spcAft>
                <a:spcPts val="0"/>
              </a:spcAft>
              <a:buClr>
                <a:srgbClr val="0A0A08"/>
              </a:buClr>
              <a:buSzPts val="3600"/>
              <a:buNone/>
              <a:defRPr sz="3600">
                <a:solidFill>
                  <a:srgbClr val="0A0A08"/>
                </a:solidFill>
              </a:defRPr>
            </a:lvl3pPr>
            <a:lvl4pPr lvl="3" algn="ctr">
              <a:spcBef>
                <a:spcPts val="0"/>
              </a:spcBef>
              <a:spcAft>
                <a:spcPts val="0"/>
              </a:spcAft>
              <a:buClr>
                <a:srgbClr val="0A0A08"/>
              </a:buClr>
              <a:buSzPts val="3600"/>
              <a:buNone/>
              <a:defRPr sz="3600">
                <a:solidFill>
                  <a:srgbClr val="0A0A08"/>
                </a:solidFill>
              </a:defRPr>
            </a:lvl4pPr>
            <a:lvl5pPr lvl="4" algn="ctr">
              <a:spcBef>
                <a:spcPts val="0"/>
              </a:spcBef>
              <a:spcAft>
                <a:spcPts val="0"/>
              </a:spcAft>
              <a:buClr>
                <a:srgbClr val="0A0A08"/>
              </a:buClr>
              <a:buSzPts val="3600"/>
              <a:buNone/>
              <a:defRPr sz="3600">
                <a:solidFill>
                  <a:srgbClr val="0A0A08"/>
                </a:solidFill>
              </a:defRPr>
            </a:lvl5pPr>
            <a:lvl6pPr lvl="5" algn="ctr">
              <a:spcBef>
                <a:spcPts val="0"/>
              </a:spcBef>
              <a:spcAft>
                <a:spcPts val="0"/>
              </a:spcAft>
              <a:buClr>
                <a:srgbClr val="0A0A08"/>
              </a:buClr>
              <a:buSzPts val="3600"/>
              <a:buNone/>
              <a:defRPr sz="3600">
                <a:solidFill>
                  <a:srgbClr val="0A0A08"/>
                </a:solidFill>
              </a:defRPr>
            </a:lvl6pPr>
            <a:lvl7pPr lvl="6" algn="ctr">
              <a:spcBef>
                <a:spcPts val="0"/>
              </a:spcBef>
              <a:spcAft>
                <a:spcPts val="0"/>
              </a:spcAft>
              <a:buClr>
                <a:srgbClr val="0A0A08"/>
              </a:buClr>
              <a:buSzPts val="3600"/>
              <a:buNone/>
              <a:defRPr sz="3600">
                <a:solidFill>
                  <a:srgbClr val="0A0A08"/>
                </a:solidFill>
              </a:defRPr>
            </a:lvl7pPr>
            <a:lvl8pPr lvl="7" algn="ctr">
              <a:spcBef>
                <a:spcPts val="0"/>
              </a:spcBef>
              <a:spcAft>
                <a:spcPts val="0"/>
              </a:spcAft>
              <a:buClr>
                <a:srgbClr val="0A0A08"/>
              </a:buClr>
              <a:buSzPts val="3600"/>
              <a:buNone/>
              <a:defRPr sz="3600">
                <a:solidFill>
                  <a:srgbClr val="0A0A08"/>
                </a:solidFill>
              </a:defRPr>
            </a:lvl8pPr>
            <a:lvl9pPr lvl="8" algn="ctr">
              <a:spcBef>
                <a:spcPts val="0"/>
              </a:spcBef>
              <a:spcAft>
                <a:spcPts val="0"/>
              </a:spcAft>
              <a:buClr>
                <a:srgbClr val="0A0A08"/>
              </a:buClr>
              <a:buSzPts val="3600"/>
              <a:buNone/>
              <a:defRPr sz="3600">
                <a:solidFill>
                  <a:srgbClr val="0A0A08"/>
                </a:solidFill>
              </a:defRPr>
            </a:lvl9pPr>
          </a:lstStyle>
          <a:p/>
        </p:txBody>
      </p:sp>
      <p:sp>
        <p:nvSpPr>
          <p:cNvPr id="22" name="Google Shape;22;p5"/>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type="tx">
  <p:cSld name="TITLE_AND_BOD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6"/>
          <p:cNvSpPr txBox="1"/>
          <p:nvPr>
            <p:ph type="title"/>
          </p:nvPr>
        </p:nvSpPr>
        <p:spPr>
          <a:xfrm>
            <a:off x="311700" y="761600"/>
            <a:ext cx="3723000" cy="1241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b="1">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6"/>
          <p:cNvSpPr txBox="1"/>
          <p:nvPr>
            <p:ph idx="1" type="body"/>
          </p:nvPr>
        </p:nvSpPr>
        <p:spPr>
          <a:xfrm>
            <a:off x="4778150" y="761600"/>
            <a:ext cx="40689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26" name="Google Shape;26;p6"/>
          <p:cNvSpPr txBox="1"/>
          <p:nvPr/>
        </p:nvSpPr>
        <p:spPr>
          <a:xfrm>
            <a:off x="0" y="4835700"/>
            <a:ext cx="5494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TITLE_AND_BODY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7"/>
          <p:cNvSpPr txBox="1"/>
          <p:nvPr>
            <p:ph type="title"/>
          </p:nvPr>
        </p:nvSpPr>
        <p:spPr>
          <a:xfrm>
            <a:off x="311700" y="761600"/>
            <a:ext cx="3723000" cy="12411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Clr>
                <a:srgbClr val="0A0A08"/>
              </a:buClr>
              <a:buSzPts val="2800"/>
              <a:buNone/>
              <a:defRPr>
                <a:solidFill>
                  <a:srgbClr val="0A0A08"/>
                </a:solidFill>
              </a:defRPr>
            </a:lvl2pPr>
            <a:lvl3pPr lvl="2">
              <a:spcBef>
                <a:spcPts val="0"/>
              </a:spcBef>
              <a:spcAft>
                <a:spcPts val="0"/>
              </a:spcAft>
              <a:buClr>
                <a:srgbClr val="0A0A08"/>
              </a:buClr>
              <a:buSzPts val="2800"/>
              <a:buNone/>
              <a:defRPr>
                <a:solidFill>
                  <a:srgbClr val="0A0A08"/>
                </a:solidFill>
              </a:defRPr>
            </a:lvl3pPr>
            <a:lvl4pPr lvl="3">
              <a:spcBef>
                <a:spcPts val="0"/>
              </a:spcBef>
              <a:spcAft>
                <a:spcPts val="0"/>
              </a:spcAft>
              <a:buClr>
                <a:srgbClr val="0A0A08"/>
              </a:buClr>
              <a:buSzPts val="2800"/>
              <a:buNone/>
              <a:defRPr>
                <a:solidFill>
                  <a:srgbClr val="0A0A08"/>
                </a:solidFill>
              </a:defRPr>
            </a:lvl4pPr>
            <a:lvl5pPr lvl="4">
              <a:spcBef>
                <a:spcPts val="0"/>
              </a:spcBef>
              <a:spcAft>
                <a:spcPts val="0"/>
              </a:spcAft>
              <a:buClr>
                <a:srgbClr val="0A0A08"/>
              </a:buClr>
              <a:buSzPts val="2800"/>
              <a:buNone/>
              <a:defRPr>
                <a:solidFill>
                  <a:srgbClr val="0A0A08"/>
                </a:solidFill>
              </a:defRPr>
            </a:lvl5pPr>
            <a:lvl6pPr lvl="5">
              <a:spcBef>
                <a:spcPts val="0"/>
              </a:spcBef>
              <a:spcAft>
                <a:spcPts val="0"/>
              </a:spcAft>
              <a:buClr>
                <a:srgbClr val="0A0A08"/>
              </a:buClr>
              <a:buSzPts val="2800"/>
              <a:buNone/>
              <a:defRPr>
                <a:solidFill>
                  <a:srgbClr val="0A0A08"/>
                </a:solidFill>
              </a:defRPr>
            </a:lvl6pPr>
            <a:lvl7pPr lvl="6">
              <a:spcBef>
                <a:spcPts val="0"/>
              </a:spcBef>
              <a:spcAft>
                <a:spcPts val="0"/>
              </a:spcAft>
              <a:buClr>
                <a:srgbClr val="0A0A08"/>
              </a:buClr>
              <a:buSzPts val="2800"/>
              <a:buNone/>
              <a:defRPr>
                <a:solidFill>
                  <a:srgbClr val="0A0A08"/>
                </a:solidFill>
              </a:defRPr>
            </a:lvl7pPr>
            <a:lvl8pPr lvl="7">
              <a:spcBef>
                <a:spcPts val="0"/>
              </a:spcBef>
              <a:spcAft>
                <a:spcPts val="0"/>
              </a:spcAft>
              <a:buClr>
                <a:srgbClr val="0A0A08"/>
              </a:buClr>
              <a:buSzPts val="2800"/>
              <a:buNone/>
              <a:defRPr>
                <a:solidFill>
                  <a:srgbClr val="0A0A08"/>
                </a:solidFill>
              </a:defRPr>
            </a:lvl8pPr>
            <a:lvl9pPr lvl="8">
              <a:spcBef>
                <a:spcPts val="0"/>
              </a:spcBef>
              <a:spcAft>
                <a:spcPts val="0"/>
              </a:spcAft>
              <a:buClr>
                <a:srgbClr val="0A0A08"/>
              </a:buClr>
              <a:buSzPts val="2800"/>
              <a:buNone/>
              <a:defRPr>
                <a:solidFill>
                  <a:srgbClr val="0A0A08"/>
                </a:solidFill>
              </a:defRPr>
            </a:lvl9pPr>
          </a:lstStyle>
          <a:p/>
        </p:txBody>
      </p:sp>
      <p:sp>
        <p:nvSpPr>
          <p:cNvPr id="29" name="Google Shape;29;p7"/>
          <p:cNvSpPr txBox="1"/>
          <p:nvPr>
            <p:ph idx="1" type="body"/>
          </p:nvPr>
        </p:nvSpPr>
        <p:spPr>
          <a:xfrm>
            <a:off x="4778150" y="761600"/>
            <a:ext cx="40689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7"/>
          <p:cNvSpPr txBox="1"/>
          <p:nvPr/>
        </p:nvSpPr>
        <p:spPr>
          <a:xfrm>
            <a:off x="0" y="4835700"/>
            <a:ext cx="5494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8"/>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 icon">
  <p:cSld name="TITLE_AND_TWO_COLUMNS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326425" y="1152475"/>
            <a:ext cx="2898300" cy="1277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
        <p:nvSpPr>
          <p:cNvPr id="38" name="Google Shape;38;p9"/>
          <p:cNvSpPr txBox="1"/>
          <p:nvPr>
            <p:ph idx="1" type="body"/>
          </p:nvPr>
        </p:nvSpPr>
        <p:spPr>
          <a:xfrm>
            <a:off x="3430850" y="1152475"/>
            <a:ext cx="25620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9"/>
          <p:cNvSpPr txBox="1"/>
          <p:nvPr>
            <p:ph idx="2" type="body"/>
          </p:nvPr>
        </p:nvSpPr>
        <p:spPr>
          <a:xfrm>
            <a:off x="6154900" y="1152475"/>
            <a:ext cx="25620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9"/>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2026</a:t>
            </a:r>
            <a:endParaRPr sz="800">
              <a:solidFill>
                <a:srgbClr val="999999"/>
              </a:solidFill>
              <a:latin typeface="Proxima Nova"/>
              <a:ea typeface="Proxima Nova"/>
              <a:cs typeface="Proxima Nova"/>
              <a:sym typeface="Proxima Nov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_AND_TWO_COLUMNS_2">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
        <p:nvSpPr>
          <p:cNvPr id="43" name="Google Shape;43;p10"/>
          <p:cNvSpPr txBox="1"/>
          <p:nvPr>
            <p:ph idx="1" type="body"/>
          </p:nvPr>
        </p:nvSpPr>
        <p:spPr>
          <a:xfrm>
            <a:off x="311700" y="1152475"/>
            <a:ext cx="27141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4" name="Google Shape;44;p10"/>
          <p:cNvSpPr txBox="1"/>
          <p:nvPr/>
        </p:nvSpPr>
        <p:spPr>
          <a:xfrm>
            <a:off x="1824900" y="4835700"/>
            <a:ext cx="5494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999999"/>
                </a:solidFill>
                <a:latin typeface="Proxima Nova"/>
                <a:ea typeface="Proxima Nova"/>
                <a:cs typeface="Proxima Nova"/>
                <a:sym typeface="Proxima Nova"/>
              </a:rPr>
              <a:t>Vim © Confidential 2025</a:t>
            </a:r>
            <a:endParaRPr sz="800">
              <a:solidFill>
                <a:srgbClr val="999999"/>
              </a:solidFill>
              <a:latin typeface="Proxima Nova"/>
              <a:ea typeface="Proxima Nova"/>
              <a:cs typeface="Proxima Nova"/>
              <a:sym typeface="Proxima Nova"/>
            </a:endParaRPr>
          </a:p>
        </p:txBody>
      </p:sp>
      <p:sp>
        <p:nvSpPr>
          <p:cNvPr id="45" name="Google Shape;45;p10"/>
          <p:cNvSpPr txBox="1"/>
          <p:nvPr>
            <p:ph idx="2" type="body"/>
          </p:nvPr>
        </p:nvSpPr>
        <p:spPr>
          <a:xfrm>
            <a:off x="3214950" y="1152475"/>
            <a:ext cx="27141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 name="Google Shape;46;p10"/>
          <p:cNvSpPr txBox="1"/>
          <p:nvPr>
            <p:ph idx="3" type="body"/>
          </p:nvPr>
        </p:nvSpPr>
        <p:spPr>
          <a:xfrm>
            <a:off x="6118200" y="1152475"/>
            <a:ext cx="2682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0A0A08"/>
              </a:buClr>
              <a:buSzPts val="2800"/>
              <a:buFont typeface="Proxima Nova"/>
              <a:buNone/>
              <a:defRPr sz="2800">
                <a:solidFill>
                  <a:srgbClr val="0A0A08"/>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0A0A08"/>
              </a:buClr>
              <a:buSzPts val="1800"/>
              <a:buFont typeface="Proxima Nova"/>
              <a:buChar char="●"/>
              <a:defRPr sz="1800">
                <a:solidFill>
                  <a:srgbClr val="0A0A08"/>
                </a:solidFill>
                <a:latin typeface="Proxima Nova"/>
                <a:ea typeface="Proxima Nova"/>
                <a:cs typeface="Proxima Nova"/>
                <a:sym typeface="Proxima Nova"/>
              </a:defRPr>
            </a:lvl1pPr>
            <a:lvl2pPr indent="-317500" lvl="1" marL="9144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2pPr>
            <a:lvl3pPr indent="-317500" lvl="2" marL="13716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3pPr>
            <a:lvl4pPr indent="-317500" lvl="3" marL="18288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4pPr>
            <a:lvl5pPr indent="-317500" lvl="4" marL="22860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5pPr>
            <a:lvl6pPr indent="-317500" lvl="5" marL="27432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6pPr>
            <a:lvl7pPr indent="-317500" lvl="6" marL="32004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7pPr>
            <a:lvl8pPr indent="-317500" lvl="7" marL="36576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8pPr>
            <a:lvl9pPr indent="-317500" lvl="8" marL="4114800">
              <a:lnSpc>
                <a:spcPct val="115000"/>
              </a:lnSpc>
              <a:spcBef>
                <a:spcPts val="0"/>
              </a:spcBef>
              <a:spcAft>
                <a:spcPts val="0"/>
              </a:spcAft>
              <a:buClr>
                <a:srgbClr val="0A0A08"/>
              </a:buClr>
              <a:buSzPts val="1400"/>
              <a:buFont typeface="Proxima Nova"/>
              <a:buChar char="■"/>
              <a:defRPr>
                <a:solidFill>
                  <a:srgbClr val="0A0A08"/>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41.png"/><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7.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9"/>
          <p:cNvSpPr txBox="1"/>
          <p:nvPr>
            <p:ph type="ctrTitle"/>
          </p:nvPr>
        </p:nvSpPr>
        <p:spPr>
          <a:xfrm>
            <a:off x="349075" y="1222300"/>
            <a:ext cx="8520600" cy="142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t>Powering Outcomes </a:t>
            </a:r>
            <a:endParaRPr b="1"/>
          </a:p>
          <a:p>
            <a:pPr indent="0" lvl="0" marL="0" rtl="0" algn="ctr">
              <a:spcBef>
                <a:spcPts val="0"/>
              </a:spcBef>
              <a:spcAft>
                <a:spcPts val="0"/>
              </a:spcAft>
              <a:buNone/>
            </a:pPr>
            <a:r>
              <a:rPr b="1" lang="en"/>
              <a:t>at the Point of Care</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Care Insights</a:t>
            </a:r>
            <a:r>
              <a:rPr b="0" lang="en"/>
              <a:t> - </a:t>
            </a:r>
            <a:r>
              <a:rPr b="0" lang="en"/>
              <a:t>Actionable </a:t>
            </a:r>
            <a:r>
              <a:rPr b="0" lang="en"/>
              <a:t>Patient Information</a:t>
            </a:r>
            <a:endParaRPr b="0"/>
          </a:p>
        </p:txBody>
      </p:sp>
      <p:pic>
        <p:nvPicPr>
          <p:cNvPr id="311" name="Google Shape;311;p38"/>
          <p:cNvPicPr preferRelativeResize="0"/>
          <p:nvPr/>
        </p:nvPicPr>
        <p:blipFill>
          <a:blip r:embed="rId3">
            <a:alphaModFix/>
          </a:blip>
          <a:stretch>
            <a:fillRect/>
          </a:stretch>
        </p:blipFill>
        <p:spPr>
          <a:xfrm>
            <a:off x="3785451" y="954000"/>
            <a:ext cx="5114950" cy="3248701"/>
          </a:xfrm>
          <a:prstGeom prst="rect">
            <a:avLst/>
          </a:prstGeom>
          <a:noFill/>
          <a:ln>
            <a:noFill/>
          </a:ln>
          <a:effectLst>
            <a:outerShdw blurRad="357188" rotWithShape="0" algn="bl" dir="5400000" dist="123825">
              <a:srgbClr val="000000">
                <a:alpha val="15000"/>
              </a:srgbClr>
            </a:outerShdw>
          </a:effectLst>
        </p:spPr>
      </p:pic>
      <p:sp>
        <p:nvSpPr>
          <p:cNvPr id="312" name="Google Shape;312;p38"/>
          <p:cNvSpPr txBox="1"/>
          <p:nvPr/>
        </p:nvSpPr>
        <p:spPr>
          <a:xfrm>
            <a:off x="3943675" y="4311300"/>
            <a:ext cx="49965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solidFill>
                  <a:schemeClr val="dk1"/>
                </a:solidFill>
                <a:latin typeface="Proxima Nova"/>
                <a:ea typeface="Proxima Nova"/>
                <a:cs typeface="Proxima Nova"/>
                <a:sym typeface="Proxima Nova"/>
              </a:rPr>
              <a:t>Connected with most national payers and provider enablers</a:t>
            </a:r>
            <a:endParaRPr/>
          </a:p>
        </p:txBody>
      </p:sp>
      <p:sp>
        <p:nvSpPr>
          <p:cNvPr id="313" name="Google Shape;313;p38"/>
          <p:cNvSpPr txBox="1"/>
          <p:nvPr/>
        </p:nvSpPr>
        <p:spPr>
          <a:xfrm>
            <a:off x="771925" y="1161375"/>
            <a:ext cx="2828100" cy="12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Proxima Nova"/>
                <a:ea typeface="Proxima Nova"/>
                <a:cs typeface="Proxima Nova"/>
                <a:sym typeface="Proxima Nova"/>
              </a:rPr>
              <a:t>View A</a:t>
            </a:r>
            <a:r>
              <a:rPr b="1" lang="en" sz="1200">
                <a:solidFill>
                  <a:schemeClr val="dk1"/>
                </a:solidFill>
                <a:latin typeface="Proxima Nova"/>
                <a:ea typeface="Proxima Nova"/>
                <a:cs typeface="Proxima Nova"/>
                <a:sym typeface="Proxima Nova"/>
              </a:rPr>
              <a:t>ctionable Insights: </a:t>
            </a:r>
            <a:endParaRPr b="1" sz="12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200">
                <a:solidFill>
                  <a:schemeClr val="dk1"/>
                </a:solidFill>
                <a:latin typeface="Proxima Nova"/>
                <a:ea typeface="Proxima Nova"/>
                <a:cs typeface="Proxima Nova"/>
                <a:sym typeface="Proxima Nova"/>
              </a:rPr>
              <a:t>Risk adjustment (HCC) opportunities, quality measures (HEDIS, STAR, ACO, etc.), utilization, and more, delivered directly into care team workflows</a:t>
            </a:r>
            <a:endParaRPr/>
          </a:p>
        </p:txBody>
      </p:sp>
      <p:sp>
        <p:nvSpPr>
          <p:cNvPr id="314" name="Google Shape;314;p38"/>
          <p:cNvSpPr txBox="1"/>
          <p:nvPr/>
        </p:nvSpPr>
        <p:spPr>
          <a:xfrm>
            <a:off x="771925" y="2541050"/>
            <a:ext cx="28281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Proxima Nova"/>
                <a:ea typeface="Proxima Nova"/>
                <a:cs typeface="Proxima Nova"/>
                <a:sym typeface="Proxima Nova"/>
              </a:rPr>
              <a:t>Enable Fewer Clicks:</a:t>
            </a:r>
            <a:endParaRPr b="1" sz="12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200">
                <a:solidFill>
                  <a:schemeClr val="dk1"/>
                </a:solidFill>
                <a:latin typeface="Proxima Nova"/>
                <a:ea typeface="Proxima Nova"/>
                <a:cs typeface="Proxima Nova"/>
                <a:sym typeface="Proxima Nova"/>
              </a:rPr>
              <a:t>Automated writeback of ICD-10 and/or CPT II codes</a:t>
            </a:r>
            <a:endParaRPr sz="1200">
              <a:solidFill>
                <a:schemeClr val="dk1"/>
              </a:solidFill>
              <a:latin typeface="Proxima Nova"/>
              <a:ea typeface="Proxima Nova"/>
              <a:cs typeface="Proxima Nova"/>
              <a:sym typeface="Proxima Nova"/>
            </a:endParaRPr>
          </a:p>
        </p:txBody>
      </p:sp>
      <p:sp>
        <p:nvSpPr>
          <p:cNvPr id="315" name="Google Shape;315;p38"/>
          <p:cNvSpPr txBox="1"/>
          <p:nvPr/>
        </p:nvSpPr>
        <p:spPr>
          <a:xfrm>
            <a:off x="771925" y="3548450"/>
            <a:ext cx="28281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Proxima Nova"/>
                <a:ea typeface="Proxima Nova"/>
                <a:cs typeface="Proxima Nova"/>
                <a:sym typeface="Proxima Nova"/>
              </a:rPr>
              <a:t>View + Audit Actions:</a:t>
            </a:r>
            <a:endParaRPr b="1" sz="12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200">
                <a:solidFill>
                  <a:schemeClr val="dk1"/>
                </a:solidFill>
                <a:latin typeface="Proxima Nova"/>
                <a:ea typeface="Proxima Nova"/>
                <a:cs typeface="Proxima Nova"/>
                <a:sym typeface="Proxima Nova"/>
              </a:rPr>
              <a:t>Visibility into user actions to understand acceptance rates and dismissal reasons</a:t>
            </a:r>
            <a:endParaRPr b="1" sz="1200">
              <a:solidFill>
                <a:schemeClr val="dk1"/>
              </a:solidFill>
              <a:latin typeface="Proxima Nova"/>
              <a:ea typeface="Proxima Nova"/>
              <a:cs typeface="Proxima Nova"/>
              <a:sym typeface="Proxima Nova"/>
            </a:endParaRPr>
          </a:p>
        </p:txBody>
      </p:sp>
      <p:pic>
        <p:nvPicPr>
          <p:cNvPr id="316" name="Google Shape;316;p38" title="cursor-double-click-2.png"/>
          <p:cNvPicPr preferRelativeResize="0"/>
          <p:nvPr/>
        </p:nvPicPr>
        <p:blipFill>
          <a:blip r:embed="rId4">
            <a:alphaModFix/>
          </a:blip>
          <a:stretch>
            <a:fillRect/>
          </a:stretch>
        </p:blipFill>
        <p:spPr>
          <a:xfrm>
            <a:off x="311700" y="2643750"/>
            <a:ext cx="441425" cy="441425"/>
          </a:xfrm>
          <a:prstGeom prst="rect">
            <a:avLst/>
          </a:prstGeom>
          <a:noFill/>
          <a:ln>
            <a:noFill/>
          </a:ln>
        </p:spPr>
      </p:pic>
      <p:pic>
        <p:nvPicPr>
          <p:cNvPr id="317" name="Google Shape;317;p38" title="id-badg.png"/>
          <p:cNvPicPr preferRelativeResize="0"/>
          <p:nvPr/>
        </p:nvPicPr>
        <p:blipFill>
          <a:blip r:embed="rId5">
            <a:alphaModFix/>
          </a:blip>
          <a:stretch>
            <a:fillRect/>
          </a:stretch>
        </p:blipFill>
        <p:spPr>
          <a:xfrm>
            <a:off x="299724" y="1228326"/>
            <a:ext cx="486875" cy="486875"/>
          </a:xfrm>
          <a:prstGeom prst="rect">
            <a:avLst/>
          </a:prstGeom>
          <a:noFill/>
          <a:ln>
            <a:noFill/>
          </a:ln>
        </p:spPr>
      </p:pic>
      <p:pic>
        <p:nvPicPr>
          <p:cNvPr id="318" name="Google Shape;318;p38" title="search.png"/>
          <p:cNvPicPr preferRelativeResize="0"/>
          <p:nvPr/>
        </p:nvPicPr>
        <p:blipFill>
          <a:blip r:embed="rId6">
            <a:alphaModFix/>
          </a:blip>
          <a:stretch>
            <a:fillRect/>
          </a:stretch>
        </p:blipFill>
        <p:spPr>
          <a:xfrm>
            <a:off x="277850" y="3672075"/>
            <a:ext cx="530625" cy="530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t>Clinical </a:t>
            </a:r>
            <a:r>
              <a:rPr lang="en" sz="2120"/>
              <a:t>Data Exchange</a:t>
            </a:r>
            <a:r>
              <a:rPr b="0" lang="en" sz="2120"/>
              <a:t> - Securely + seamlessly exchange clinical data</a:t>
            </a:r>
            <a:endParaRPr b="0" sz="2120"/>
          </a:p>
        </p:txBody>
      </p:sp>
      <p:pic>
        <p:nvPicPr>
          <p:cNvPr id="324" name="Google Shape;324;p39"/>
          <p:cNvPicPr preferRelativeResize="0"/>
          <p:nvPr/>
        </p:nvPicPr>
        <p:blipFill rotWithShape="1">
          <a:blip r:embed="rId3">
            <a:alphaModFix/>
          </a:blip>
          <a:srcRect b="9" l="0" r="0" t="9"/>
          <a:stretch/>
        </p:blipFill>
        <p:spPr>
          <a:xfrm>
            <a:off x="3809250" y="1360572"/>
            <a:ext cx="4933422" cy="3133400"/>
          </a:xfrm>
          <a:prstGeom prst="rect">
            <a:avLst/>
          </a:prstGeom>
          <a:noFill/>
          <a:ln>
            <a:noFill/>
          </a:ln>
          <a:effectLst>
            <a:outerShdw blurRad="357188" rotWithShape="0" algn="bl" dir="5400000" dist="123825">
              <a:srgbClr val="000000">
                <a:alpha val="15000"/>
              </a:srgbClr>
            </a:outerShdw>
          </a:effectLst>
        </p:spPr>
      </p:pic>
      <p:sp>
        <p:nvSpPr>
          <p:cNvPr id="325" name="Google Shape;325;p39"/>
          <p:cNvSpPr txBox="1"/>
          <p:nvPr/>
        </p:nvSpPr>
        <p:spPr>
          <a:xfrm>
            <a:off x="757675" y="1500375"/>
            <a:ext cx="2833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View Pending Requests: </a:t>
            </a:r>
            <a:r>
              <a:rPr lang="en" sz="1200">
                <a:solidFill>
                  <a:schemeClr val="dk1"/>
                </a:solidFill>
                <a:latin typeface="Proxima Nova"/>
                <a:ea typeface="Proxima Nova"/>
                <a:cs typeface="Proxima Nova"/>
                <a:sym typeface="Proxima Nova"/>
              </a:rPr>
              <a:t>Users can view pending data requests with associated requestor and patient information</a:t>
            </a:r>
            <a:endParaRPr/>
          </a:p>
        </p:txBody>
      </p:sp>
      <p:sp>
        <p:nvSpPr>
          <p:cNvPr id="326" name="Google Shape;326;p39"/>
          <p:cNvSpPr txBox="1"/>
          <p:nvPr/>
        </p:nvSpPr>
        <p:spPr>
          <a:xfrm>
            <a:off x="757675" y="2436025"/>
            <a:ext cx="2833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View All Historical Requests:</a:t>
            </a:r>
            <a:r>
              <a:rPr lang="en" sz="1200">
                <a:solidFill>
                  <a:schemeClr val="dk1"/>
                </a:solidFill>
                <a:latin typeface="Proxima Nova"/>
                <a:ea typeface="Proxima Nova"/>
                <a:cs typeface="Proxima Nova"/>
                <a:sym typeface="Proxima Nova"/>
              </a:rPr>
              <a:t> Keep track of all requests that have been received over time with the documented status</a:t>
            </a:r>
            <a:endParaRPr sz="1200">
              <a:solidFill>
                <a:schemeClr val="dk1"/>
              </a:solidFill>
              <a:latin typeface="Proxima Nova"/>
              <a:ea typeface="Proxima Nova"/>
              <a:cs typeface="Proxima Nova"/>
              <a:sym typeface="Proxima Nova"/>
            </a:endParaRPr>
          </a:p>
        </p:txBody>
      </p:sp>
      <p:sp>
        <p:nvSpPr>
          <p:cNvPr id="327" name="Google Shape;327;p39"/>
          <p:cNvSpPr txBox="1"/>
          <p:nvPr/>
        </p:nvSpPr>
        <p:spPr>
          <a:xfrm>
            <a:off x="757675" y="3371350"/>
            <a:ext cx="2833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Automate Extraction Triggers</a:t>
            </a:r>
            <a:r>
              <a:rPr lang="en" sz="1200">
                <a:solidFill>
                  <a:schemeClr val="dk1"/>
                </a:solidFill>
                <a:latin typeface="Proxima Nova"/>
                <a:ea typeface="Proxima Nova"/>
                <a:cs typeface="Proxima Nova"/>
                <a:sym typeface="Proxima Nova"/>
              </a:rPr>
              <a:t>: Certain events in the EHR (like a new encounter) can automatically trigger a chart extraction request to the user</a:t>
            </a:r>
            <a:endParaRPr sz="1200">
              <a:solidFill>
                <a:schemeClr val="dk1"/>
              </a:solidFill>
              <a:latin typeface="Proxima Nova"/>
              <a:ea typeface="Proxima Nova"/>
              <a:cs typeface="Proxima Nova"/>
              <a:sym typeface="Proxima Nova"/>
            </a:endParaRPr>
          </a:p>
        </p:txBody>
      </p:sp>
      <p:pic>
        <p:nvPicPr>
          <p:cNvPr id="328" name="Google Shape;328;p39" title="referral.png"/>
          <p:cNvPicPr preferRelativeResize="0"/>
          <p:nvPr/>
        </p:nvPicPr>
        <p:blipFill>
          <a:blip r:embed="rId4">
            <a:alphaModFix/>
          </a:blip>
          <a:stretch>
            <a:fillRect/>
          </a:stretch>
        </p:blipFill>
        <p:spPr>
          <a:xfrm>
            <a:off x="234217" y="3487050"/>
            <a:ext cx="522583" cy="522575"/>
          </a:xfrm>
          <a:prstGeom prst="rect">
            <a:avLst/>
          </a:prstGeom>
          <a:noFill/>
          <a:ln>
            <a:noFill/>
          </a:ln>
        </p:spPr>
      </p:pic>
      <p:pic>
        <p:nvPicPr>
          <p:cNvPr id="329" name="Google Shape;329;p39" title="scrollTime.png"/>
          <p:cNvPicPr preferRelativeResize="0"/>
          <p:nvPr/>
        </p:nvPicPr>
        <p:blipFill>
          <a:blip r:embed="rId5">
            <a:alphaModFix/>
          </a:blip>
          <a:stretch>
            <a:fillRect/>
          </a:stretch>
        </p:blipFill>
        <p:spPr>
          <a:xfrm>
            <a:off x="250525" y="2568500"/>
            <a:ext cx="489975" cy="488340"/>
          </a:xfrm>
          <a:prstGeom prst="rect">
            <a:avLst/>
          </a:prstGeom>
          <a:noFill/>
          <a:ln>
            <a:noFill/>
          </a:ln>
        </p:spPr>
      </p:pic>
      <p:pic>
        <p:nvPicPr>
          <p:cNvPr id="330" name="Google Shape;330;p39" title="ViewRequest.png"/>
          <p:cNvPicPr preferRelativeResize="0"/>
          <p:nvPr/>
        </p:nvPicPr>
        <p:blipFill>
          <a:blip r:embed="rId6">
            <a:alphaModFix/>
          </a:blip>
          <a:stretch>
            <a:fillRect/>
          </a:stretch>
        </p:blipFill>
        <p:spPr>
          <a:xfrm>
            <a:off x="233346" y="1615725"/>
            <a:ext cx="524325" cy="522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0"/>
          <p:cNvSpPr txBox="1"/>
          <p:nvPr/>
        </p:nvSpPr>
        <p:spPr>
          <a:xfrm>
            <a:off x="415425" y="1474700"/>
            <a:ext cx="3225000" cy="362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rgbClr val="0DACE4"/>
                </a:solidFill>
                <a:latin typeface="Proxima Nova"/>
                <a:ea typeface="Proxima Nova"/>
                <a:cs typeface="Proxima Nova"/>
                <a:sym typeface="Proxima Nova"/>
              </a:rPr>
              <a:t>Vim Order Assist offers:</a:t>
            </a:r>
            <a:endParaRPr b="1">
              <a:solidFill>
                <a:srgbClr val="0DACE4"/>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High value specialist list delivered in EHR workflow at the time of referral</a:t>
            </a:r>
            <a:endParaRPr sz="1200">
              <a:solidFill>
                <a:srgbClr val="001C36"/>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Simplified process to identify and select high-value specialists</a:t>
            </a:r>
            <a:endParaRPr sz="1200">
              <a:solidFill>
                <a:srgbClr val="001C36"/>
              </a:solidFill>
              <a:latin typeface="Proxima Nova"/>
              <a:ea typeface="Proxima Nova"/>
              <a:cs typeface="Proxima Nova"/>
              <a:sym typeface="Proxima Nova"/>
            </a:endParaRPr>
          </a:p>
          <a:p>
            <a:pPr indent="0" lvl="0" marL="457200" rtl="0" algn="l">
              <a:lnSpc>
                <a:spcPct val="115000"/>
              </a:lnSpc>
              <a:spcBef>
                <a:spcPts val="0"/>
              </a:spcBef>
              <a:spcAft>
                <a:spcPts val="0"/>
              </a:spcAft>
              <a:buNone/>
            </a:pPr>
            <a:r>
              <a:t/>
            </a:r>
            <a:endParaRPr b="1" sz="12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a:solidFill>
                  <a:srgbClr val="0DACE4"/>
                </a:solidFill>
                <a:latin typeface="Proxima Nova"/>
                <a:ea typeface="Proxima Nova"/>
                <a:cs typeface="Proxima Nova"/>
                <a:sym typeface="Proxima Nova"/>
              </a:rPr>
              <a:t>Where Order Assist is most utilized</a:t>
            </a:r>
            <a:endParaRPr b="1">
              <a:solidFill>
                <a:srgbClr val="001C36"/>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172B4D"/>
              </a:buClr>
              <a:buSzPts val="1200"/>
              <a:buFont typeface="Proxima Nova"/>
              <a:buChar char="●"/>
            </a:pPr>
            <a:r>
              <a:rPr lang="en" sz="1200">
                <a:solidFill>
                  <a:srgbClr val="172B4D"/>
                </a:solidFill>
                <a:latin typeface="Proxima Nova"/>
                <a:ea typeface="Proxima Nova"/>
                <a:cs typeface="Proxima Nova"/>
                <a:sym typeface="Proxima Nova"/>
              </a:rPr>
              <a:t>Where incentives exist to improve referral patterns</a:t>
            </a:r>
            <a:endParaRPr sz="1200">
              <a:solidFill>
                <a:srgbClr val="172B4D"/>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172B4D"/>
              </a:buClr>
              <a:buSzPts val="1200"/>
              <a:buFont typeface="Proxima Nova"/>
              <a:buChar char="●"/>
            </a:pPr>
            <a:r>
              <a:rPr lang="en" sz="1200">
                <a:solidFill>
                  <a:srgbClr val="172B4D"/>
                </a:solidFill>
                <a:latin typeface="Proxima Nova"/>
                <a:ea typeface="Proxima Nova"/>
                <a:cs typeface="Proxima Nova"/>
                <a:sym typeface="Proxima Nova"/>
              </a:rPr>
              <a:t>Instances where there is an administrative benefit in using an in EHR tool</a:t>
            </a:r>
            <a:endParaRPr sz="1200">
              <a:solidFill>
                <a:srgbClr val="172B4D"/>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172B4D"/>
              </a:buClr>
              <a:buSzPts val="1200"/>
              <a:buFont typeface="Proxima Nova"/>
              <a:buChar char="●"/>
            </a:pPr>
            <a:r>
              <a:rPr lang="en" sz="1200">
                <a:solidFill>
                  <a:srgbClr val="172B4D"/>
                </a:solidFill>
                <a:latin typeface="Proxima Nova"/>
                <a:ea typeface="Proxima Nova"/>
                <a:cs typeface="Proxima Nova"/>
                <a:sym typeface="Proxima Nova"/>
              </a:rPr>
              <a:t>Aligning with a Value Based partner </a:t>
            </a:r>
            <a:endParaRPr sz="1200">
              <a:solidFill>
                <a:srgbClr val="172B4D"/>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200">
              <a:solidFill>
                <a:srgbClr val="001C36"/>
              </a:solidFill>
              <a:latin typeface="Proxima Nova"/>
              <a:ea typeface="Proxima Nova"/>
              <a:cs typeface="Proxima Nova"/>
              <a:sym typeface="Proxima Nova"/>
            </a:endParaRPr>
          </a:p>
        </p:txBody>
      </p:sp>
      <p:sp>
        <p:nvSpPr>
          <p:cNvPr id="336" name="Google Shape;336;p40"/>
          <p:cNvSpPr txBox="1"/>
          <p:nvPr/>
        </p:nvSpPr>
        <p:spPr>
          <a:xfrm>
            <a:off x="415425" y="721925"/>
            <a:ext cx="79065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1C36"/>
                </a:solidFill>
                <a:latin typeface="Proxima Nova"/>
                <a:ea typeface="Proxima Nova"/>
                <a:cs typeface="Proxima Nova"/>
                <a:sym typeface="Proxima Nova"/>
              </a:rPr>
              <a:t>Vim Order Assist enhances</a:t>
            </a:r>
            <a:r>
              <a:rPr lang="en">
                <a:solidFill>
                  <a:srgbClr val="001C36"/>
                </a:solidFill>
                <a:latin typeface="Proxima Nova"/>
                <a:ea typeface="Proxima Nova"/>
                <a:cs typeface="Proxima Nova"/>
                <a:sym typeface="Proxima Nova"/>
              </a:rPr>
              <a:t> referrals flows by presenting high-value specialists and facilities for higher quality and lower costs with greater transparency</a:t>
            </a:r>
            <a:endParaRPr/>
          </a:p>
        </p:txBody>
      </p:sp>
      <p:sp>
        <p:nvSpPr>
          <p:cNvPr id="337" name="Google Shape;337;p40"/>
          <p:cNvSpPr txBox="1"/>
          <p:nvPr/>
        </p:nvSpPr>
        <p:spPr>
          <a:xfrm>
            <a:off x="363675" y="328800"/>
            <a:ext cx="83790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900"/>
              </a:spcBef>
              <a:spcAft>
                <a:spcPts val="0"/>
              </a:spcAft>
              <a:buNone/>
            </a:pPr>
            <a:r>
              <a:rPr b="1" lang="en" sz="2000">
                <a:solidFill>
                  <a:srgbClr val="16282E"/>
                </a:solidFill>
                <a:latin typeface="Proxima Nova"/>
                <a:ea typeface="Proxima Nova"/>
                <a:cs typeface="Proxima Nova"/>
                <a:sym typeface="Proxima Nova"/>
              </a:rPr>
              <a:t>Order Assist </a:t>
            </a:r>
            <a:r>
              <a:rPr lang="en" sz="2000">
                <a:solidFill>
                  <a:srgbClr val="16282E"/>
                </a:solidFill>
                <a:latin typeface="Proxima Nova"/>
                <a:ea typeface="Proxima Nova"/>
                <a:cs typeface="Proxima Nova"/>
                <a:sym typeface="Proxima Nova"/>
              </a:rPr>
              <a:t>- </a:t>
            </a:r>
            <a:r>
              <a:rPr lang="en" sz="2000">
                <a:solidFill>
                  <a:srgbClr val="16282E"/>
                </a:solidFill>
                <a:latin typeface="Proxima Nova"/>
                <a:ea typeface="Proxima Nova"/>
                <a:cs typeface="Proxima Nova"/>
                <a:sym typeface="Proxima Nova"/>
              </a:rPr>
              <a:t>Referral Recommendations</a:t>
            </a:r>
            <a:endParaRPr sz="2000">
              <a:solidFill>
                <a:srgbClr val="16282E"/>
              </a:solidFill>
              <a:latin typeface="Proxima Nova"/>
              <a:ea typeface="Proxima Nova"/>
              <a:cs typeface="Proxima Nova"/>
              <a:sym typeface="Proxima Nova"/>
            </a:endParaRPr>
          </a:p>
        </p:txBody>
      </p:sp>
      <p:pic>
        <p:nvPicPr>
          <p:cNvPr id="338" name="Google Shape;338;p40"/>
          <p:cNvPicPr preferRelativeResize="0"/>
          <p:nvPr/>
        </p:nvPicPr>
        <p:blipFill rotWithShape="1">
          <a:blip r:embed="rId3">
            <a:alphaModFix/>
          </a:blip>
          <a:srcRect b="9" l="0" r="0" t="9"/>
          <a:stretch/>
        </p:blipFill>
        <p:spPr>
          <a:xfrm>
            <a:off x="3809250" y="1457848"/>
            <a:ext cx="4933422" cy="3133400"/>
          </a:xfrm>
          <a:prstGeom prst="rect">
            <a:avLst/>
          </a:prstGeom>
          <a:noFill/>
          <a:ln>
            <a:noFill/>
          </a:ln>
          <a:effectLst>
            <a:outerShdw blurRad="357188" rotWithShape="0" algn="bl" dir="5400000" dist="123825">
              <a:srgbClr val="000000">
                <a:alpha val="1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1"/>
          <p:cNvSpPr txBox="1"/>
          <p:nvPr/>
        </p:nvSpPr>
        <p:spPr>
          <a:xfrm>
            <a:off x="363675" y="1462900"/>
            <a:ext cx="3329400" cy="3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0DACE4"/>
                </a:solidFill>
                <a:latin typeface="Proxima Nova"/>
                <a:ea typeface="Proxima Nova"/>
                <a:cs typeface="Proxima Nova"/>
                <a:sym typeface="Proxima Nova"/>
              </a:rPr>
              <a:t>Vim Rx Assist offers:</a:t>
            </a:r>
            <a:endParaRPr b="1">
              <a:solidFill>
                <a:srgbClr val="0DACE4"/>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Delivery of Rx adjustment opportunities at the point of care</a:t>
            </a:r>
            <a:endParaRPr sz="1200">
              <a:solidFill>
                <a:srgbClr val="001C36"/>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Visibility into prescribing behavior and cost impact</a:t>
            </a:r>
            <a:endParaRPr sz="1200">
              <a:solidFill>
                <a:srgbClr val="001C36"/>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Ability to save the patient money and better manage dollars at risk </a:t>
            </a:r>
            <a:endParaRPr sz="1200">
              <a:solidFill>
                <a:srgbClr val="001C36"/>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Reduction of provider admin burden caused by managing out-of-workflow Rx recommendations</a:t>
            </a:r>
            <a:endParaRPr sz="1200">
              <a:solidFill>
                <a:srgbClr val="001C36"/>
              </a:solidFill>
              <a:latin typeface="Proxima Nova"/>
              <a:ea typeface="Proxima Nova"/>
              <a:cs typeface="Proxima Nova"/>
              <a:sym typeface="Proxima Nova"/>
            </a:endParaRPr>
          </a:p>
          <a:p>
            <a:pPr indent="-304800" lvl="0" marL="457200" rtl="0" algn="l">
              <a:lnSpc>
                <a:spcPct val="115000"/>
              </a:lnSpc>
              <a:spcBef>
                <a:spcPts val="0"/>
              </a:spcBef>
              <a:spcAft>
                <a:spcPts val="0"/>
              </a:spcAft>
              <a:buClr>
                <a:srgbClr val="001C36"/>
              </a:buClr>
              <a:buSzPts val="1200"/>
              <a:buFont typeface="Proxima Nova"/>
              <a:buChar char="●"/>
            </a:pPr>
            <a:r>
              <a:rPr lang="en" sz="1200">
                <a:solidFill>
                  <a:srgbClr val="001C36"/>
                </a:solidFill>
                <a:latin typeface="Proxima Nova"/>
                <a:ea typeface="Proxima Nova"/>
                <a:cs typeface="Proxima Nova"/>
                <a:sym typeface="Proxima Nova"/>
              </a:rPr>
              <a:t>Potential to empower provider clinical decision-making with patient-specific data</a:t>
            </a:r>
            <a:endParaRPr sz="12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0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0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0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200">
              <a:solidFill>
                <a:schemeClr val="dk1"/>
              </a:solidFill>
              <a:latin typeface="Proxima Nova"/>
              <a:ea typeface="Proxima Nova"/>
              <a:cs typeface="Proxima Nova"/>
              <a:sym typeface="Proxima Nova"/>
            </a:endParaRPr>
          </a:p>
        </p:txBody>
      </p:sp>
      <p:sp>
        <p:nvSpPr>
          <p:cNvPr id="344" name="Google Shape;344;p41"/>
          <p:cNvSpPr txBox="1"/>
          <p:nvPr/>
        </p:nvSpPr>
        <p:spPr>
          <a:xfrm>
            <a:off x="363675" y="328800"/>
            <a:ext cx="83790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900"/>
              </a:spcBef>
              <a:spcAft>
                <a:spcPts val="0"/>
              </a:spcAft>
              <a:buNone/>
            </a:pPr>
            <a:r>
              <a:rPr b="1" lang="en" sz="2000">
                <a:solidFill>
                  <a:srgbClr val="172B4D"/>
                </a:solidFill>
                <a:latin typeface="Proxima Nova"/>
                <a:ea typeface="Proxima Nova"/>
                <a:cs typeface="Proxima Nova"/>
                <a:sym typeface="Proxima Nova"/>
              </a:rPr>
              <a:t>Rx Assist </a:t>
            </a:r>
            <a:r>
              <a:rPr lang="en" sz="2000">
                <a:solidFill>
                  <a:srgbClr val="172B4D"/>
                </a:solidFill>
                <a:latin typeface="Proxima Nova"/>
                <a:ea typeface="Proxima Nova"/>
                <a:cs typeface="Proxima Nova"/>
                <a:sym typeface="Proxima Nova"/>
              </a:rPr>
              <a:t>- </a:t>
            </a:r>
            <a:r>
              <a:rPr lang="en" sz="2000">
                <a:solidFill>
                  <a:srgbClr val="172B4D"/>
                </a:solidFill>
                <a:latin typeface="Proxima Nova"/>
                <a:ea typeface="Proxima Nova"/>
                <a:cs typeface="Proxima Nova"/>
                <a:sym typeface="Proxima Nova"/>
              </a:rPr>
              <a:t>Medication</a:t>
            </a:r>
            <a:r>
              <a:rPr b="1" lang="en" sz="2000">
                <a:solidFill>
                  <a:srgbClr val="172B4D"/>
                </a:solidFill>
                <a:latin typeface="Proxima Nova"/>
                <a:ea typeface="Proxima Nova"/>
                <a:cs typeface="Proxima Nova"/>
                <a:sym typeface="Proxima Nova"/>
              </a:rPr>
              <a:t> </a:t>
            </a:r>
            <a:r>
              <a:rPr lang="en" sz="2000">
                <a:solidFill>
                  <a:srgbClr val="172B4D"/>
                </a:solidFill>
                <a:latin typeface="Proxima Nova"/>
                <a:ea typeface="Proxima Nova"/>
                <a:cs typeface="Proxima Nova"/>
                <a:sym typeface="Proxima Nova"/>
              </a:rPr>
              <a:t>Assistance </a:t>
            </a:r>
            <a:endParaRPr sz="2000">
              <a:solidFill>
                <a:srgbClr val="172B4D"/>
              </a:solidFill>
              <a:latin typeface="Proxima Nova"/>
              <a:ea typeface="Proxima Nova"/>
              <a:cs typeface="Proxima Nova"/>
              <a:sym typeface="Proxima Nova"/>
            </a:endParaRPr>
          </a:p>
        </p:txBody>
      </p:sp>
      <p:sp>
        <p:nvSpPr>
          <p:cNvPr id="345" name="Google Shape;345;p41"/>
          <p:cNvSpPr txBox="1"/>
          <p:nvPr/>
        </p:nvSpPr>
        <p:spPr>
          <a:xfrm>
            <a:off x="378025" y="821400"/>
            <a:ext cx="8452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001C36"/>
                </a:solidFill>
                <a:latin typeface="Proxima Nova"/>
                <a:ea typeface="Proxima Nova"/>
                <a:cs typeface="Proxima Nova"/>
                <a:sym typeface="Proxima Nova"/>
              </a:rPr>
              <a:t>Vim Rx Assist empowers clinicians to make optimal medication recommendations to patients at the point of care, based on available prescription data</a:t>
            </a:r>
            <a:endParaRPr/>
          </a:p>
        </p:txBody>
      </p:sp>
      <p:pic>
        <p:nvPicPr>
          <p:cNvPr id="346" name="Google Shape;346;p41"/>
          <p:cNvPicPr preferRelativeResize="0"/>
          <p:nvPr/>
        </p:nvPicPr>
        <p:blipFill rotWithShape="1">
          <a:blip r:embed="rId3">
            <a:alphaModFix/>
          </a:blip>
          <a:srcRect b="9" l="0" r="0" t="9"/>
          <a:stretch/>
        </p:blipFill>
        <p:spPr>
          <a:xfrm>
            <a:off x="3809250" y="1457848"/>
            <a:ext cx="4933422" cy="3133400"/>
          </a:xfrm>
          <a:prstGeom prst="rect">
            <a:avLst/>
          </a:prstGeom>
          <a:noFill/>
          <a:ln>
            <a:noFill/>
          </a:ln>
          <a:effectLst>
            <a:outerShdw blurRad="357188" rotWithShape="0" algn="bl" dir="5400000" dist="123825">
              <a:srgbClr val="000000">
                <a:alpha val="1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2"/>
          <p:cNvSpPr txBox="1"/>
          <p:nvPr>
            <p:ph type="title"/>
          </p:nvPr>
        </p:nvSpPr>
        <p:spPr>
          <a:xfrm>
            <a:off x="311700" y="303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50"/>
              <a:t>Vim Connect Developer Platform </a:t>
            </a:r>
            <a:endParaRPr b="0" sz="1555">
              <a:solidFill>
                <a:schemeClr val="dk1"/>
              </a:solidFill>
            </a:endParaRPr>
          </a:p>
        </p:txBody>
      </p:sp>
      <p:pic>
        <p:nvPicPr>
          <p:cNvPr id="352" name="Google Shape;352;p42" title="Create - App Information.png"/>
          <p:cNvPicPr preferRelativeResize="0"/>
          <p:nvPr/>
        </p:nvPicPr>
        <p:blipFill>
          <a:blip r:embed="rId3">
            <a:alphaModFix/>
          </a:blip>
          <a:stretch>
            <a:fillRect/>
          </a:stretch>
        </p:blipFill>
        <p:spPr>
          <a:xfrm>
            <a:off x="66050" y="1345623"/>
            <a:ext cx="5780801" cy="3931501"/>
          </a:xfrm>
          <a:prstGeom prst="rect">
            <a:avLst/>
          </a:prstGeom>
          <a:noFill/>
          <a:ln>
            <a:noFill/>
          </a:ln>
        </p:spPr>
      </p:pic>
      <p:pic>
        <p:nvPicPr>
          <p:cNvPr id="353" name="Google Shape;353;p42" title="Create - App Information-2.png"/>
          <p:cNvPicPr preferRelativeResize="0"/>
          <p:nvPr/>
        </p:nvPicPr>
        <p:blipFill>
          <a:blip r:embed="rId4">
            <a:alphaModFix/>
          </a:blip>
          <a:stretch>
            <a:fillRect/>
          </a:stretch>
        </p:blipFill>
        <p:spPr>
          <a:xfrm>
            <a:off x="6075452" y="1428514"/>
            <a:ext cx="2732370" cy="1858270"/>
          </a:xfrm>
          <a:prstGeom prst="rect">
            <a:avLst/>
          </a:prstGeom>
          <a:noFill/>
          <a:ln>
            <a:noFill/>
          </a:ln>
        </p:spPr>
      </p:pic>
      <p:pic>
        <p:nvPicPr>
          <p:cNvPr id="354" name="Google Shape;354;p42" title="Create - App Information-1.png"/>
          <p:cNvPicPr preferRelativeResize="0"/>
          <p:nvPr/>
        </p:nvPicPr>
        <p:blipFill>
          <a:blip r:embed="rId5">
            <a:alphaModFix/>
          </a:blip>
          <a:stretch>
            <a:fillRect/>
          </a:stretch>
        </p:blipFill>
        <p:spPr>
          <a:xfrm>
            <a:off x="6075452" y="3286784"/>
            <a:ext cx="2732370" cy="1858270"/>
          </a:xfrm>
          <a:prstGeom prst="rect">
            <a:avLst/>
          </a:prstGeom>
          <a:noFill/>
          <a:ln>
            <a:noFill/>
          </a:ln>
        </p:spPr>
      </p:pic>
      <p:sp>
        <p:nvSpPr>
          <p:cNvPr id="355" name="Google Shape;355;p42"/>
          <p:cNvSpPr txBox="1"/>
          <p:nvPr/>
        </p:nvSpPr>
        <p:spPr>
          <a:xfrm>
            <a:off x="311700" y="682025"/>
            <a:ext cx="8585100" cy="66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55">
                <a:solidFill>
                  <a:schemeClr val="lt1"/>
                </a:solidFill>
                <a:latin typeface="Proxima Nova"/>
                <a:ea typeface="Proxima Nova"/>
                <a:cs typeface="Proxima Nova"/>
                <a:sym typeface="Proxima Nova"/>
              </a:rPr>
              <a:t>Seamless, low-code platform for developers to quickly create + test valuable workflow solutions into the point of care; technical teams can leverage LLMs to accelerate developing custom code </a:t>
            </a:r>
            <a:endParaRPr sz="1555">
              <a:solidFill>
                <a:schemeClr val="lt1"/>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3"/>
          <p:cNvSpPr/>
          <p:nvPr/>
        </p:nvSpPr>
        <p:spPr>
          <a:xfrm>
            <a:off x="281300" y="1624475"/>
            <a:ext cx="2733900" cy="26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Proxima Nova"/>
                <a:ea typeface="Proxima Nova"/>
                <a:cs typeface="Proxima Nova"/>
                <a:sym typeface="Proxima Nova"/>
              </a:rPr>
              <a:t>Personalized app marketplace, enabling users to discover, activate, and launch contextually relevant applications - delivering insights and actions directly within their EHR workflow</a:t>
            </a:r>
            <a:endParaRPr>
              <a:solidFill>
                <a:schemeClr val="lt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solidFill>
                <a:schemeClr val="lt1"/>
              </a:solidFill>
              <a:latin typeface="Proxima Nova"/>
              <a:ea typeface="Proxima Nova"/>
              <a:cs typeface="Proxima Nova"/>
              <a:sym typeface="Proxima Nova"/>
            </a:endParaRPr>
          </a:p>
        </p:txBody>
      </p:sp>
      <p:pic>
        <p:nvPicPr>
          <p:cNvPr id="361" name="Google Shape;361;p43" title="Frame 9650.png"/>
          <p:cNvPicPr preferRelativeResize="0"/>
          <p:nvPr/>
        </p:nvPicPr>
        <p:blipFill>
          <a:blip r:embed="rId3">
            <a:alphaModFix/>
          </a:blip>
          <a:stretch>
            <a:fillRect/>
          </a:stretch>
        </p:blipFill>
        <p:spPr>
          <a:xfrm>
            <a:off x="2928900" y="868275"/>
            <a:ext cx="6215096" cy="4201976"/>
          </a:xfrm>
          <a:prstGeom prst="rect">
            <a:avLst/>
          </a:prstGeom>
          <a:noFill/>
          <a:ln>
            <a:noFill/>
          </a:ln>
        </p:spPr>
      </p:pic>
      <p:sp>
        <p:nvSpPr>
          <p:cNvPr id="362" name="Google Shape;362;p43"/>
          <p:cNvSpPr txBox="1"/>
          <p:nvPr>
            <p:ph type="title"/>
          </p:nvPr>
        </p:nvSpPr>
        <p:spPr>
          <a:xfrm>
            <a:off x="281300" y="236675"/>
            <a:ext cx="8520600" cy="71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Vim Connect Marketplace</a:t>
            </a:r>
            <a:endParaRPr b="0" sz="2500">
              <a:solidFill>
                <a:schemeClr val="dk1"/>
              </a:solidFill>
            </a:endParaRPr>
          </a:p>
        </p:txBody>
      </p:sp>
      <p:sp>
        <p:nvSpPr>
          <p:cNvPr id="363" name="Google Shape;363;p43"/>
          <p:cNvSpPr txBox="1"/>
          <p:nvPr/>
        </p:nvSpPr>
        <p:spPr>
          <a:xfrm>
            <a:off x="281300" y="694700"/>
            <a:ext cx="866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App store where 3rd party developer</a:t>
            </a:r>
            <a:r>
              <a:rPr lang="en">
                <a:solidFill>
                  <a:schemeClr val="lt1"/>
                </a:solidFill>
                <a:latin typeface="Proxima Nova"/>
                <a:ea typeface="Proxima Nova"/>
                <a:cs typeface="Proxima Nova"/>
                <a:sym typeface="Proxima Nova"/>
              </a:rPr>
              <a:t> solutions are hosted for care teams to discover + use</a:t>
            </a:r>
            <a:endParaRPr>
              <a:solidFill>
                <a:schemeClr val="l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4"/>
          <p:cNvSpPr txBox="1"/>
          <p:nvPr/>
        </p:nvSpPr>
        <p:spPr>
          <a:xfrm>
            <a:off x="6008100" y="786600"/>
            <a:ext cx="3302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Proxima Nova"/>
                <a:ea typeface="Proxima Nova"/>
                <a:cs typeface="Proxima Nova"/>
                <a:sym typeface="Proxima Nova"/>
              </a:rPr>
              <a:t>Smart Expansion: </a:t>
            </a:r>
            <a:r>
              <a:rPr lang="en" sz="1300">
                <a:solidFill>
                  <a:schemeClr val="lt1"/>
                </a:solidFill>
                <a:latin typeface="Proxima Nova"/>
                <a:ea typeface="Proxima Nova"/>
                <a:cs typeface="Proxima Nova"/>
                <a:sym typeface="Proxima Nova"/>
              </a:rPr>
              <a:t>Vim understands the user workflow, allowing relevant patient insights to show at the relevant time. </a:t>
            </a:r>
            <a:endParaRPr sz="1300">
              <a:solidFill>
                <a:schemeClr val="lt1"/>
              </a:solidFill>
              <a:latin typeface="Proxima Nova"/>
              <a:ea typeface="Proxima Nova"/>
              <a:cs typeface="Proxima Nova"/>
              <a:sym typeface="Proxima Nova"/>
            </a:endParaRPr>
          </a:p>
        </p:txBody>
      </p:sp>
      <p:sp>
        <p:nvSpPr>
          <p:cNvPr id="369" name="Google Shape;369;p44"/>
          <p:cNvSpPr txBox="1"/>
          <p:nvPr/>
        </p:nvSpPr>
        <p:spPr>
          <a:xfrm>
            <a:off x="6008100" y="1614250"/>
            <a:ext cx="3144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Proxima Nova"/>
                <a:ea typeface="Proxima Nova"/>
                <a:cs typeface="Proxima Nova"/>
                <a:sym typeface="Proxima Nova"/>
              </a:rPr>
              <a:t>Smart Launch:</a:t>
            </a:r>
            <a:r>
              <a:rPr lang="en" sz="1300">
                <a:solidFill>
                  <a:schemeClr val="lt1"/>
                </a:solidFill>
                <a:latin typeface="Proxima Nova"/>
                <a:ea typeface="Proxima Nova"/>
                <a:cs typeface="Proxima Nova"/>
                <a:sym typeface="Proxima Nova"/>
              </a:rPr>
              <a:t> Vim only appears when relevant data is found–no unnecessary pop-ups.</a:t>
            </a:r>
            <a:endParaRPr sz="1300">
              <a:solidFill>
                <a:schemeClr val="lt1"/>
              </a:solidFill>
              <a:latin typeface="Proxima Nova"/>
              <a:ea typeface="Proxima Nova"/>
              <a:cs typeface="Proxima Nova"/>
              <a:sym typeface="Proxima Nova"/>
            </a:endParaRPr>
          </a:p>
        </p:txBody>
      </p:sp>
      <p:sp>
        <p:nvSpPr>
          <p:cNvPr id="370" name="Google Shape;370;p44"/>
          <p:cNvSpPr txBox="1"/>
          <p:nvPr/>
        </p:nvSpPr>
        <p:spPr>
          <a:xfrm>
            <a:off x="6008100" y="2441900"/>
            <a:ext cx="3144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Proxima Nova"/>
                <a:ea typeface="Proxima Nova"/>
                <a:cs typeface="Proxima Nova"/>
                <a:sym typeface="Proxima Nova"/>
              </a:rPr>
              <a:t>Helpful Tooltips: </a:t>
            </a:r>
            <a:r>
              <a:rPr lang="en" sz="1300">
                <a:solidFill>
                  <a:schemeClr val="lt1"/>
                </a:solidFill>
                <a:latin typeface="Proxima Nova"/>
                <a:ea typeface="Proxima Nova"/>
                <a:cs typeface="Proxima Nova"/>
                <a:sym typeface="Proxima Nova"/>
              </a:rPr>
              <a:t>Vim provides 3rd party information when relevant, like NCQA descriptions for quality measures. </a:t>
            </a:r>
            <a:endParaRPr sz="1300">
              <a:solidFill>
                <a:schemeClr val="lt1"/>
              </a:solidFill>
              <a:latin typeface="Proxima Nova"/>
              <a:ea typeface="Proxima Nova"/>
              <a:cs typeface="Proxima Nova"/>
              <a:sym typeface="Proxima Nova"/>
            </a:endParaRPr>
          </a:p>
        </p:txBody>
      </p:sp>
      <p:sp>
        <p:nvSpPr>
          <p:cNvPr id="371" name="Google Shape;371;p44"/>
          <p:cNvSpPr txBox="1"/>
          <p:nvPr/>
        </p:nvSpPr>
        <p:spPr>
          <a:xfrm>
            <a:off x="6008100" y="3269550"/>
            <a:ext cx="3144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Proxima Nova"/>
                <a:ea typeface="Proxima Nova"/>
                <a:cs typeface="Proxima Nova"/>
                <a:sym typeface="Proxima Nova"/>
              </a:rPr>
              <a:t>Auto Resolution: </a:t>
            </a:r>
            <a:r>
              <a:rPr lang="en" sz="1300">
                <a:solidFill>
                  <a:schemeClr val="lt1"/>
                </a:solidFill>
                <a:latin typeface="Proxima Nova"/>
                <a:ea typeface="Proxima Nova"/>
                <a:cs typeface="Proxima Nova"/>
                <a:sym typeface="Proxima Nova"/>
              </a:rPr>
              <a:t>Vim automatically resolves gaps when associated ICD-10 codes already exist within the chart.</a:t>
            </a:r>
            <a:endParaRPr sz="1300">
              <a:solidFill>
                <a:schemeClr val="lt1"/>
              </a:solidFill>
              <a:latin typeface="Proxima Nova"/>
              <a:ea typeface="Proxima Nova"/>
              <a:cs typeface="Proxima Nova"/>
              <a:sym typeface="Proxima Nova"/>
            </a:endParaRPr>
          </a:p>
        </p:txBody>
      </p:sp>
      <p:sp>
        <p:nvSpPr>
          <p:cNvPr id="372" name="Google Shape;372;p44"/>
          <p:cNvSpPr txBox="1"/>
          <p:nvPr/>
        </p:nvSpPr>
        <p:spPr>
          <a:xfrm>
            <a:off x="6008100" y="4097200"/>
            <a:ext cx="3144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Proxima Nova"/>
                <a:ea typeface="Proxima Nova"/>
                <a:cs typeface="Proxima Nova"/>
                <a:sym typeface="Proxima Nova"/>
              </a:rPr>
              <a:t>Automated Write-Back: </a:t>
            </a:r>
            <a:r>
              <a:rPr lang="en" sz="1300">
                <a:solidFill>
                  <a:schemeClr val="lt1"/>
                </a:solidFill>
                <a:latin typeface="Proxima Nova"/>
                <a:ea typeface="Proxima Nova"/>
                <a:cs typeface="Proxima Nova"/>
                <a:sym typeface="Proxima Nova"/>
              </a:rPr>
              <a:t>Vim writes code directly into the EHR, removing manual data entry burden.</a:t>
            </a:r>
            <a:endParaRPr sz="1300">
              <a:solidFill>
                <a:schemeClr val="lt1"/>
              </a:solidFill>
              <a:latin typeface="Proxima Nova"/>
              <a:ea typeface="Proxima Nova"/>
              <a:cs typeface="Proxima Nova"/>
              <a:sym typeface="Proxima Nova"/>
            </a:endParaRPr>
          </a:p>
        </p:txBody>
      </p:sp>
      <p:grpSp>
        <p:nvGrpSpPr>
          <p:cNvPr id="373" name="Google Shape;373;p44"/>
          <p:cNvGrpSpPr/>
          <p:nvPr/>
        </p:nvGrpSpPr>
        <p:grpSpPr>
          <a:xfrm>
            <a:off x="5362513" y="800336"/>
            <a:ext cx="734176" cy="734170"/>
            <a:chOff x="5362513" y="800336"/>
            <a:chExt cx="734176" cy="734170"/>
          </a:xfrm>
        </p:grpSpPr>
        <p:pic>
          <p:nvPicPr>
            <p:cNvPr id="374" name="Google Shape;374;p44"/>
            <p:cNvPicPr preferRelativeResize="0"/>
            <p:nvPr/>
          </p:nvPicPr>
          <p:blipFill>
            <a:blip r:embed="rId3">
              <a:alphaModFix/>
            </a:blip>
            <a:stretch>
              <a:fillRect/>
            </a:stretch>
          </p:blipFill>
          <p:spPr>
            <a:xfrm>
              <a:off x="5362513" y="800336"/>
              <a:ext cx="734176" cy="734170"/>
            </a:xfrm>
            <a:prstGeom prst="rect">
              <a:avLst/>
            </a:prstGeom>
            <a:noFill/>
            <a:ln>
              <a:noFill/>
            </a:ln>
          </p:spPr>
        </p:pic>
        <p:sp>
          <p:nvSpPr>
            <p:cNvPr id="375" name="Google Shape;375;p44"/>
            <p:cNvSpPr txBox="1"/>
            <p:nvPr/>
          </p:nvSpPr>
          <p:spPr>
            <a:xfrm>
              <a:off x="5601388" y="959650"/>
              <a:ext cx="219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83A6B"/>
                  </a:solidFill>
                  <a:latin typeface="Proxima Nova"/>
                  <a:ea typeface="Proxima Nova"/>
                  <a:cs typeface="Proxima Nova"/>
                  <a:sym typeface="Proxima Nova"/>
                </a:rPr>
                <a:t>1</a:t>
              </a:r>
              <a:endParaRPr b="1" sz="1500">
                <a:solidFill>
                  <a:srgbClr val="083A6B"/>
                </a:solidFill>
                <a:latin typeface="Proxima Nova"/>
                <a:ea typeface="Proxima Nova"/>
                <a:cs typeface="Proxima Nova"/>
                <a:sym typeface="Proxima Nova"/>
              </a:endParaRPr>
            </a:p>
          </p:txBody>
        </p:sp>
      </p:grpSp>
      <p:grpSp>
        <p:nvGrpSpPr>
          <p:cNvPr id="376" name="Google Shape;376;p44"/>
          <p:cNvGrpSpPr/>
          <p:nvPr/>
        </p:nvGrpSpPr>
        <p:grpSpPr>
          <a:xfrm>
            <a:off x="5362513" y="1621124"/>
            <a:ext cx="734176" cy="734170"/>
            <a:chOff x="5362513" y="1621124"/>
            <a:chExt cx="734176" cy="734170"/>
          </a:xfrm>
        </p:grpSpPr>
        <p:pic>
          <p:nvPicPr>
            <p:cNvPr id="377" name="Google Shape;377;p44"/>
            <p:cNvPicPr preferRelativeResize="0"/>
            <p:nvPr/>
          </p:nvPicPr>
          <p:blipFill>
            <a:blip r:embed="rId3">
              <a:alphaModFix/>
            </a:blip>
            <a:stretch>
              <a:fillRect/>
            </a:stretch>
          </p:blipFill>
          <p:spPr>
            <a:xfrm>
              <a:off x="5362513" y="1621124"/>
              <a:ext cx="734176" cy="734170"/>
            </a:xfrm>
            <a:prstGeom prst="rect">
              <a:avLst/>
            </a:prstGeom>
            <a:noFill/>
            <a:ln>
              <a:noFill/>
            </a:ln>
          </p:spPr>
        </p:pic>
        <p:sp>
          <p:nvSpPr>
            <p:cNvPr id="378" name="Google Shape;378;p44"/>
            <p:cNvSpPr txBox="1"/>
            <p:nvPr/>
          </p:nvSpPr>
          <p:spPr>
            <a:xfrm>
              <a:off x="5601400" y="1782150"/>
              <a:ext cx="29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83A6B"/>
                  </a:solidFill>
                  <a:latin typeface="Proxima Nova"/>
                  <a:ea typeface="Proxima Nova"/>
                  <a:cs typeface="Proxima Nova"/>
                  <a:sym typeface="Proxima Nova"/>
                </a:rPr>
                <a:t>2</a:t>
              </a:r>
              <a:endParaRPr b="1" sz="1500">
                <a:solidFill>
                  <a:srgbClr val="083A6B"/>
                </a:solidFill>
                <a:latin typeface="Proxima Nova"/>
                <a:ea typeface="Proxima Nova"/>
                <a:cs typeface="Proxima Nova"/>
                <a:sym typeface="Proxima Nova"/>
              </a:endParaRPr>
            </a:p>
          </p:txBody>
        </p:sp>
      </p:grpSp>
      <p:grpSp>
        <p:nvGrpSpPr>
          <p:cNvPr id="379" name="Google Shape;379;p44"/>
          <p:cNvGrpSpPr/>
          <p:nvPr/>
        </p:nvGrpSpPr>
        <p:grpSpPr>
          <a:xfrm>
            <a:off x="5362513" y="2445336"/>
            <a:ext cx="734176" cy="734170"/>
            <a:chOff x="5362513" y="2445336"/>
            <a:chExt cx="734176" cy="734170"/>
          </a:xfrm>
        </p:grpSpPr>
        <p:pic>
          <p:nvPicPr>
            <p:cNvPr id="380" name="Google Shape;380;p44"/>
            <p:cNvPicPr preferRelativeResize="0"/>
            <p:nvPr/>
          </p:nvPicPr>
          <p:blipFill>
            <a:blip r:embed="rId3">
              <a:alphaModFix/>
            </a:blip>
            <a:stretch>
              <a:fillRect/>
            </a:stretch>
          </p:blipFill>
          <p:spPr>
            <a:xfrm>
              <a:off x="5362513" y="2445336"/>
              <a:ext cx="734176" cy="734170"/>
            </a:xfrm>
            <a:prstGeom prst="rect">
              <a:avLst/>
            </a:prstGeom>
            <a:noFill/>
            <a:ln>
              <a:noFill/>
            </a:ln>
          </p:spPr>
        </p:pic>
        <p:sp>
          <p:nvSpPr>
            <p:cNvPr id="381" name="Google Shape;381;p44"/>
            <p:cNvSpPr txBox="1"/>
            <p:nvPr/>
          </p:nvSpPr>
          <p:spPr>
            <a:xfrm>
              <a:off x="5601400" y="2608100"/>
              <a:ext cx="219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83A6B"/>
                  </a:solidFill>
                  <a:latin typeface="Proxima Nova"/>
                  <a:ea typeface="Proxima Nova"/>
                  <a:cs typeface="Proxima Nova"/>
                  <a:sym typeface="Proxima Nova"/>
                </a:rPr>
                <a:t>3</a:t>
              </a:r>
              <a:endParaRPr b="1" sz="1500">
                <a:solidFill>
                  <a:srgbClr val="083A6B"/>
                </a:solidFill>
                <a:latin typeface="Proxima Nova"/>
                <a:ea typeface="Proxima Nova"/>
                <a:cs typeface="Proxima Nova"/>
                <a:sym typeface="Proxima Nova"/>
              </a:endParaRPr>
            </a:p>
          </p:txBody>
        </p:sp>
      </p:grpSp>
      <p:grpSp>
        <p:nvGrpSpPr>
          <p:cNvPr id="382" name="Google Shape;382;p44"/>
          <p:cNvGrpSpPr/>
          <p:nvPr/>
        </p:nvGrpSpPr>
        <p:grpSpPr>
          <a:xfrm>
            <a:off x="5362513" y="3271274"/>
            <a:ext cx="734176" cy="734170"/>
            <a:chOff x="5362513" y="3271274"/>
            <a:chExt cx="734176" cy="734170"/>
          </a:xfrm>
        </p:grpSpPr>
        <p:pic>
          <p:nvPicPr>
            <p:cNvPr id="383" name="Google Shape;383;p44"/>
            <p:cNvPicPr preferRelativeResize="0"/>
            <p:nvPr/>
          </p:nvPicPr>
          <p:blipFill>
            <a:blip r:embed="rId3">
              <a:alphaModFix/>
            </a:blip>
            <a:stretch>
              <a:fillRect/>
            </a:stretch>
          </p:blipFill>
          <p:spPr>
            <a:xfrm>
              <a:off x="5362513" y="3271274"/>
              <a:ext cx="734176" cy="734170"/>
            </a:xfrm>
            <a:prstGeom prst="rect">
              <a:avLst/>
            </a:prstGeom>
            <a:noFill/>
            <a:ln>
              <a:noFill/>
            </a:ln>
          </p:spPr>
        </p:pic>
        <p:sp>
          <p:nvSpPr>
            <p:cNvPr id="384" name="Google Shape;384;p44"/>
            <p:cNvSpPr txBox="1"/>
            <p:nvPr/>
          </p:nvSpPr>
          <p:spPr>
            <a:xfrm>
              <a:off x="5580038" y="3430600"/>
              <a:ext cx="219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83A6B"/>
                  </a:solidFill>
                  <a:latin typeface="Proxima Nova"/>
                  <a:ea typeface="Proxima Nova"/>
                  <a:cs typeface="Proxima Nova"/>
                  <a:sym typeface="Proxima Nova"/>
                </a:rPr>
                <a:t>4</a:t>
              </a:r>
              <a:endParaRPr b="1" sz="1500">
                <a:solidFill>
                  <a:srgbClr val="083A6B"/>
                </a:solidFill>
                <a:latin typeface="Proxima Nova"/>
                <a:ea typeface="Proxima Nova"/>
                <a:cs typeface="Proxima Nova"/>
                <a:sym typeface="Proxima Nova"/>
              </a:endParaRPr>
            </a:p>
          </p:txBody>
        </p:sp>
      </p:grpSp>
      <p:grpSp>
        <p:nvGrpSpPr>
          <p:cNvPr id="385" name="Google Shape;385;p44"/>
          <p:cNvGrpSpPr/>
          <p:nvPr/>
        </p:nvGrpSpPr>
        <p:grpSpPr>
          <a:xfrm>
            <a:off x="5362513" y="4097199"/>
            <a:ext cx="734176" cy="734170"/>
            <a:chOff x="5362513" y="4097199"/>
            <a:chExt cx="734176" cy="734170"/>
          </a:xfrm>
        </p:grpSpPr>
        <p:pic>
          <p:nvPicPr>
            <p:cNvPr id="386" name="Google Shape;386;p44"/>
            <p:cNvPicPr preferRelativeResize="0"/>
            <p:nvPr/>
          </p:nvPicPr>
          <p:blipFill>
            <a:blip r:embed="rId3">
              <a:alphaModFix/>
            </a:blip>
            <a:stretch>
              <a:fillRect/>
            </a:stretch>
          </p:blipFill>
          <p:spPr>
            <a:xfrm>
              <a:off x="5362513" y="4097199"/>
              <a:ext cx="734176" cy="734170"/>
            </a:xfrm>
            <a:prstGeom prst="rect">
              <a:avLst/>
            </a:prstGeom>
            <a:noFill/>
            <a:ln>
              <a:noFill/>
            </a:ln>
          </p:spPr>
        </p:pic>
        <p:sp>
          <p:nvSpPr>
            <p:cNvPr id="387" name="Google Shape;387;p44"/>
            <p:cNvSpPr txBox="1"/>
            <p:nvPr/>
          </p:nvSpPr>
          <p:spPr>
            <a:xfrm>
              <a:off x="5601400" y="4256550"/>
              <a:ext cx="219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83A6B"/>
                  </a:solidFill>
                  <a:latin typeface="Proxima Nova"/>
                  <a:ea typeface="Proxima Nova"/>
                  <a:cs typeface="Proxima Nova"/>
                  <a:sym typeface="Proxima Nova"/>
                </a:rPr>
                <a:t>5</a:t>
              </a:r>
              <a:endParaRPr b="1" sz="1500">
                <a:solidFill>
                  <a:srgbClr val="083A6B"/>
                </a:solidFill>
                <a:latin typeface="Proxima Nova"/>
                <a:ea typeface="Proxima Nova"/>
                <a:cs typeface="Proxima Nova"/>
                <a:sym typeface="Proxima Nova"/>
              </a:endParaRPr>
            </a:p>
          </p:txBody>
        </p:sp>
      </p:grpSp>
      <p:sp>
        <p:nvSpPr>
          <p:cNvPr id="388" name="Google Shape;388;p44"/>
          <p:cNvSpPr txBox="1"/>
          <p:nvPr>
            <p:ph type="title"/>
          </p:nvPr>
        </p:nvSpPr>
        <p:spPr>
          <a:xfrm>
            <a:off x="468600" y="176750"/>
            <a:ext cx="8206800" cy="567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Vim Functionality</a:t>
            </a:r>
            <a:endParaRPr/>
          </a:p>
        </p:txBody>
      </p:sp>
      <p:pic>
        <p:nvPicPr>
          <p:cNvPr id="389" name="Google Shape;389;p44" title="Group 9730.png"/>
          <p:cNvPicPr preferRelativeResize="0"/>
          <p:nvPr/>
        </p:nvPicPr>
        <p:blipFill rotWithShape="1">
          <a:blip r:embed="rId4">
            <a:alphaModFix/>
          </a:blip>
          <a:srcRect b="0" l="16833" r="0" t="0"/>
          <a:stretch/>
        </p:blipFill>
        <p:spPr>
          <a:xfrm>
            <a:off x="0" y="819500"/>
            <a:ext cx="5362524" cy="3985824"/>
          </a:xfrm>
          <a:prstGeom prst="rect">
            <a:avLst/>
          </a:prstGeom>
          <a:noFill/>
          <a:ln>
            <a:noFill/>
          </a:ln>
          <a:effectLst>
            <a:outerShdw blurRad="57150" rotWithShape="0" algn="bl" dir="5400000" dist="19050">
              <a:srgbClr val="000000">
                <a:alpha val="50000"/>
              </a:srgbClr>
            </a:outerShdw>
          </a:effectLst>
        </p:spPr>
      </p:pic>
      <p:grpSp>
        <p:nvGrpSpPr>
          <p:cNvPr id="390" name="Google Shape;390;p44"/>
          <p:cNvGrpSpPr/>
          <p:nvPr/>
        </p:nvGrpSpPr>
        <p:grpSpPr>
          <a:xfrm>
            <a:off x="4211838" y="800361"/>
            <a:ext cx="652169" cy="652164"/>
            <a:chOff x="5362513" y="800336"/>
            <a:chExt cx="734176" cy="734170"/>
          </a:xfrm>
        </p:grpSpPr>
        <p:pic>
          <p:nvPicPr>
            <p:cNvPr id="391" name="Google Shape;391;p44"/>
            <p:cNvPicPr preferRelativeResize="0"/>
            <p:nvPr/>
          </p:nvPicPr>
          <p:blipFill>
            <a:blip r:embed="rId3">
              <a:alphaModFix/>
            </a:blip>
            <a:stretch>
              <a:fillRect/>
            </a:stretch>
          </p:blipFill>
          <p:spPr>
            <a:xfrm>
              <a:off x="5362513" y="800336"/>
              <a:ext cx="734176" cy="734170"/>
            </a:xfrm>
            <a:prstGeom prst="rect">
              <a:avLst/>
            </a:prstGeom>
            <a:noFill/>
            <a:ln>
              <a:noFill/>
            </a:ln>
          </p:spPr>
        </p:pic>
        <p:sp>
          <p:nvSpPr>
            <p:cNvPr id="392" name="Google Shape;392;p44"/>
            <p:cNvSpPr txBox="1"/>
            <p:nvPr/>
          </p:nvSpPr>
          <p:spPr>
            <a:xfrm>
              <a:off x="5580758" y="950813"/>
              <a:ext cx="219000" cy="43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83A6B"/>
                  </a:solidFill>
                  <a:latin typeface="Proxima Nova"/>
                  <a:ea typeface="Proxima Nova"/>
                  <a:cs typeface="Proxima Nova"/>
                  <a:sym typeface="Proxima Nova"/>
                </a:rPr>
                <a:t>1</a:t>
              </a:r>
              <a:endParaRPr b="1" sz="1300">
                <a:solidFill>
                  <a:srgbClr val="083A6B"/>
                </a:solidFill>
                <a:latin typeface="Proxima Nova"/>
                <a:ea typeface="Proxima Nova"/>
                <a:cs typeface="Proxima Nova"/>
                <a:sym typeface="Proxima Nova"/>
              </a:endParaRPr>
            </a:p>
          </p:txBody>
        </p:sp>
      </p:grpSp>
      <p:grpSp>
        <p:nvGrpSpPr>
          <p:cNvPr id="393" name="Google Shape;393;p44"/>
          <p:cNvGrpSpPr/>
          <p:nvPr/>
        </p:nvGrpSpPr>
        <p:grpSpPr>
          <a:xfrm>
            <a:off x="2290310" y="1201392"/>
            <a:ext cx="652169" cy="652164"/>
            <a:chOff x="5362513" y="1621124"/>
            <a:chExt cx="734176" cy="734170"/>
          </a:xfrm>
        </p:grpSpPr>
        <p:pic>
          <p:nvPicPr>
            <p:cNvPr id="394" name="Google Shape;394;p44"/>
            <p:cNvPicPr preferRelativeResize="0"/>
            <p:nvPr/>
          </p:nvPicPr>
          <p:blipFill>
            <a:blip r:embed="rId3">
              <a:alphaModFix/>
            </a:blip>
            <a:stretch>
              <a:fillRect/>
            </a:stretch>
          </p:blipFill>
          <p:spPr>
            <a:xfrm>
              <a:off x="5362513" y="1621124"/>
              <a:ext cx="734176" cy="734170"/>
            </a:xfrm>
            <a:prstGeom prst="rect">
              <a:avLst/>
            </a:prstGeom>
            <a:noFill/>
            <a:ln>
              <a:noFill/>
            </a:ln>
          </p:spPr>
        </p:pic>
        <p:sp>
          <p:nvSpPr>
            <p:cNvPr id="395" name="Google Shape;395;p44"/>
            <p:cNvSpPr txBox="1"/>
            <p:nvPr/>
          </p:nvSpPr>
          <p:spPr>
            <a:xfrm>
              <a:off x="5580334" y="1771610"/>
              <a:ext cx="298500" cy="43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83A6B"/>
                  </a:solidFill>
                  <a:latin typeface="Proxima Nova"/>
                  <a:ea typeface="Proxima Nova"/>
                  <a:cs typeface="Proxima Nova"/>
                  <a:sym typeface="Proxima Nova"/>
                </a:rPr>
                <a:t>2</a:t>
              </a:r>
              <a:endParaRPr b="1" sz="1300">
                <a:solidFill>
                  <a:srgbClr val="083A6B"/>
                </a:solidFill>
                <a:latin typeface="Proxima Nova"/>
                <a:ea typeface="Proxima Nova"/>
                <a:cs typeface="Proxima Nova"/>
                <a:sym typeface="Proxima Nova"/>
              </a:endParaRPr>
            </a:p>
          </p:txBody>
        </p:sp>
      </p:grpSp>
      <p:grpSp>
        <p:nvGrpSpPr>
          <p:cNvPr id="396" name="Google Shape;396;p44"/>
          <p:cNvGrpSpPr/>
          <p:nvPr/>
        </p:nvGrpSpPr>
        <p:grpSpPr>
          <a:xfrm>
            <a:off x="4170811" y="3532131"/>
            <a:ext cx="567298" cy="567293"/>
            <a:chOff x="5362513" y="2445336"/>
            <a:chExt cx="734176" cy="734170"/>
          </a:xfrm>
        </p:grpSpPr>
        <p:pic>
          <p:nvPicPr>
            <p:cNvPr id="397" name="Google Shape;397;p44"/>
            <p:cNvPicPr preferRelativeResize="0"/>
            <p:nvPr/>
          </p:nvPicPr>
          <p:blipFill>
            <a:blip r:embed="rId3">
              <a:alphaModFix/>
            </a:blip>
            <a:stretch>
              <a:fillRect/>
            </a:stretch>
          </p:blipFill>
          <p:spPr>
            <a:xfrm>
              <a:off x="5362513" y="2445336"/>
              <a:ext cx="734176" cy="734170"/>
            </a:xfrm>
            <a:prstGeom prst="rect">
              <a:avLst/>
            </a:prstGeom>
            <a:noFill/>
            <a:ln>
              <a:noFill/>
            </a:ln>
          </p:spPr>
        </p:pic>
        <p:sp>
          <p:nvSpPr>
            <p:cNvPr id="398" name="Google Shape;398;p44"/>
            <p:cNvSpPr txBox="1"/>
            <p:nvPr/>
          </p:nvSpPr>
          <p:spPr>
            <a:xfrm>
              <a:off x="5574417" y="2563419"/>
              <a:ext cx="219000" cy="49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83A6B"/>
                  </a:solidFill>
                  <a:latin typeface="Proxima Nova"/>
                  <a:ea typeface="Proxima Nova"/>
                  <a:cs typeface="Proxima Nova"/>
                  <a:sym typeface="Proxima Nova"/>
                </a:rPr>
                <a:t>3</a:t>
              </a:r>
              <a:endParaRPr b="1" sz="1300">
                <a:solidFill>
                  <a:srgbClr val="083A6B"/>
                </a:solidFill>
                <a:latin typeface="Proxima Nova"/>
                <a:ea typeface="Proxima Nova"/>
                <a:cs typeface="Proxima Nova"/>
                <a:sym typeface="Proxima Nova"/>
              </a:endParaRPr>
            </a:p>
          </p:txBody>
        </p:sp>
      </p:grpSp>
      <p:grpSp>
        <p:nvGrpSpPr>
          <p:cNvPr id="399" name="Google Shape;399;p44"/>
          <p:cNvGrpSpPr/>
          <p:nvPr/>
        </p:nvGrpSpPr>
        <p:grpSpPr>
          <a:xfrm>
            <a:off x="2710858" y="2703971"/>
            <a:ext cx="567298" cy="567293"/>
            <a:chOff x="5362513" y="3271274"/>
            <a:chExt cx="734176" cy="734170"/>
          </a:xfrm>
        </p:grpSpPr>
        <p:pic>
          <p:nvPicPr>
            <p:cNvPr id="400" name="Google Shape;400;p44"/>
            <p:cNvPicPr preferRelativeResize="0"/>
            <p:nvPr/>
          </p:nvPicPr>
          <p:blipFill>
            <a:blip r:embed="rId3">
              <a:alphaModFix/>
            </a:blip>
            <a:stretch>
              <a:fillRect/>
            </a:stretch>
          </p:blipFill>
          <p:spPr>
            <a:xfrm>
              <a:off x="5362513" y="3271274"/>
              <a:ext cx="734176" cy="734170"/>
            </a:xfrm>
            <a:prstGeom prst="rect">
              <a:avLst/>
            </a:prstGeom>
            <a:noFill/>
            <a:ln>
              <a:noFill/>
            </a:ln>
          </p:spPr>
        </p:pic>
        <p:sp>
          <p:nvSpPr>
            <p:cNvPr id="401" name="Google Shape;401;p44"/>
            <p:cNvSpPr txBox="1"/>
            <p:nvPr/>
          </p:nvSpPr>
          <p:spPr>
            <a:xfrm>
              <a:off x="5566255" y="3389381"/>
              <a:ext cx="219000" cy="49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83A6B"/>
                  </a:solidFill>
                  <a:latin typeface="Proxima Nova"/>
                  <a:ea typeface="Proxima Nova"/>
                  <a:cs typeface="Proxima Nova"/>
                  <a:sym typeface="Proxima Nova"/>
                </a:rPr>
                <a:t>4</a:t>
              </a:r>
              <a:endParaRPr b="1" sz="1300">
                <a:solidFill>
                  <a:srgbClr val="083A6B"/>
                </a:solidFill>
                <a:latin typeface="Proxima Nova"/>
                <a:ea typeface="Proxima Nova"/>
                <a:cs typeface="Proxima Nova"/>
                <a:sym typeface="Proxima Nova"/>
              </a:endParaRPr>
            </a:p>
          </p:txBody>
        </p:sp>
      </p:grpSp>
      <p:grpSp>
        <p:nvGrpSpPr>
          <p:cNvPr id="402" name="Google Shape;402;p44"/>
          <p:cNvGrpSpPr/>
          <p:nvPr/>
        </p:nvGrpSpPr>
        <p:grpSpPr>
          <a:xfrm>
            <a:off x="1556109" y="4005413"/>
            <a:ext cx="567298" cy="567293"/>
            <a:chOff x="5362513" y="4097199"/>
            <a:chExt cx="734176" cy="734170"/>
          </a:xfrm>
        </p:grpSpPr>
        <p:pic>
          <p:nvPicPr>
            <p:cNvPr id="403" name="Google Shape;403;p44"/>
            <p:cNvPicPr preferRelativeResize="0"/>
            <p:nvPr/>
          </p:nvPicPr>
          <p:blipFill>
            <a:blip r:embed="rId3">
              <a:alphaModFix/>
            </a:blip>
            <a:stretch>
              <a:fillRect/>
            </a:stretch>
          </p:blipFill>
          <p:spPr>
            <a:xfrm>
              <a:off x="5362513" y="4097199"/>
              <a:ext cx="734176" cy="734170"/>
            </a:xfrm>
            <a:prstGeom prst="rect">
              <a:avLst/>
            </a:prstGeom>
            <a:noFill/>
            <a:ln>
              <a:noFill/>
            </a:ln>
          </p:spPr>
        </p:pic>
        <p:sp>
          <p:nvSpPr>
            <p:cNvPr id="404" name="Google Shape;404;p44"/>
            <p:cNvSpPr txBox="1"/>
            <p:nvPr/>
          </p:nvSpPr>
          <p:spPr>
            <a:xfrm>
              <a:off x="5551834" y="4215282"/>
              <a:ext cx="219000" cy="49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83A6B"/>
                  </a:solidFill>
                  <a:latin typeface="Proxima Nova"/>
                  <a:ea typeface="Proxima Nova"/>
                  <a:cs typeface="Proxima Nova"/>
                  <a:sym typeface="Proxima Nova"/>
                </a:rPr>
                <a:t>5</a:t>
              </a:r>
              <a:endParaRPr b="1" sz="1300">
                <a:solidFill>
                  <a:srgbClr val="083A6B"/>
                </a:solidFill>
                <a:latin typeface="Proxima Nova"/>
                <a:ea typeface="Proxima Nova"/>
                <a:cs typeface="Proxima Nova"/>
                <a:sym typeface="Proxima Nov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0" title="ehr.png"/>
          <p:cNvPicPr preferRelativeResize="0"/>
          <p:nvPr/>
        </p:nvPicPr>
        <p:blipFill rotWithShape="1">
          <a:blip r:embed="rId3">
            <a:alphaModFix amt="12000"/>
          </a:blip>
          <a:srcRect b="2086" l="635" r="0" t="1304"/>
          <a:stretch/>
        </p:blipFill>
        <p:spPr>
          <a:xfrm>
            <a:off x="-14000" y="0"/>
            <a:ext cx="9144003" cy="5143499"/>
          </a:xfrm>
          <a:prstGeom prst="rect">
            <a:avLst/>
          </a:prstGeom>
          <a:noFill/>
          <a:ln>
            <a:noFill/>
          </a:ln>
        </p:spPr>
      </p:pic>
      <p:sp>
        <p:nvSpPr>
          <p:cNvPr id="156" name="Google Shape;156;p30"/>
          <p:cNvSpPr txBox="1"/>
          <p:nvPr>
            <p:ph type="title"/>
          </p:nvPr>
        </p:nvSpPr>
        <p:spPr>
          <a:xfrm>
            <a:off x="273675" y="691400"/>
            <a:ext cx="8568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Meet</a:t>
            </a:r>
            <a:endParaRPr/>
          </a:p>
        </p:txBody>
      </p:sp>
      <p:sp>
        <p:nvSpPr>
          <p:cNvPr id="157" name="Google Shape;157;p30"/>
          <p:cNvSpPr txBox="1"/>
          <p:nvPr/>
        </p:nvSpPr>
        <p:spPr>
          <a:xfrm>
            <a:off x="273675" y="1150700"/>
            <a:ext cx="47214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93A6A"/>
                </a:solidFill>
                <a:latin typeface="Proxima Nova"/>
                <a:ea typeface="Proxima Nova"/>
                <a:cs typeface="Proxima Nova"/>
                <a:sym typeface="Proxima Nova"/>
              </a:rPr>
              <a:t>The point-of-care provider engagement platform built for performance</a:t>
            </a:r>
            <a:endParaRPr b="1" sz="1800">
              <a:solidFill>
                <a:srgbClr val="093A6A"/>
              </a:solidFill>
              <a:latin typeface="Proxima Nova"/>
              <a:ea typeface="Proxima Nova"/>
              <a:cs typeface="Proxima Nova"/>
              <a:sym typeface="Proxima Nova"/>
            </a:endParaRPr>
          </a:p>
        </p:txBody>
      </p:sp>
      <p:sp>
        <p:nvSpPr>
          <p:cNvPr id="158" name="Google Shape;158;p30"/>
          <p:cNvSpPr txBox="1"/>
          <p:nvPr/>
        </p:nvSpPr>
        <p:spPr>
          <a:xfrm>
            <a:off x="263650" y="1905325"/>
            <a:ext cx="3000000" cy="111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rgbClr val="001C36"/>
                </a:solidFill>
                <a:latin typeface="Proxima Nova"/>
                <a:ea typeface="Proxima Nova"/>
                <a:cs typeface="Proxima Nova"/>
                <a:sym typeface="Proxima Nova"/>
              </a:rPr>
              <a:t>What we do</a:t>
            </a:r>
            <a:endParaRPr b="1" sz="15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300">
                <a:solidFill>
                  <a:srgbClr val="001C36"/>
                </a:solidFill>
                <a:latin typeface="Proxima Nova"/>
                <a:ea typeface="Proxima Nova"/>
                <a:cs typeface="Proxima Nova"/>
                <a:sym typeface="Proxima Nova"/>
              </a:rPr>
              <a:t>Vim connects the tools and data care teams need, right inside the EHR, so they can focus on patients, not portals.</a:t>
            </a:r>
            <a:endParaRPr sz="1300">
              <a:solidFill>
                <a:srgbClr val="001C36"/>
              </a:solidFill>
              <a:latin typeface="Proxima Nova"/>
              <a:ea typeface="Proxima Nova"/>
              <a:cs typeface="Proxima Nova"/>
              <a:sym typeface="Proxima Nova"/>
            </a:endParaRPr>
          </a:p>
        </p:txBody>
      </p:sp>
      <p:sp>
        <p:nvSpPr>
          <p:cNvPr id="159" name="Google Shape;159;p30"/>
          <p:cNvSpPr txBox="1"/>
          <p:nvPr/>
        </p:nvSpPr>
        <p:spPr>
          <a:xfrm>
            <a:off x="263650" y="3015925"/>
            <a:ext cx="3000000" cy="157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rgbClr val="001C36"/>
                </a:solidFill>
                <a:latin typeface="Proxima Nova"/>
                <a:ea typeface="Proxima Nova"/>
                <a:cs typeface="Proxima Nova"/>
                <a:sym typeface="Proxima Nova"/>
              </a:rPr>
              <a:t>Why it matters</a:t>
            </a:r>
            <a:endParaRPr b="1" sz="1500">
              <a:solidFill>
                <a:srgbClr val="001C36"/>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300">
                <a:solidFill>
                  <a:srgbClr val="001C36"/>
                </a:solidFill>
                <a:latin typeface="Proxima Nova"/>
                <a:ea typeface="Proxima Nova"/>
                <a:cs typeface="Proxima Nova"/>
                <a:sym typeface="Proxima Nova"/>
              </a:rPr>
              <a:t>We’re not an EHR</a:t>
            </a:r>
            <a:r>
              <a:rPr lang="en" sz="1300">
                <a:solidFill>
                  <a:srgbClr val="FF0000"/>
                </a:solidFill>
                <a:latin typeface="Proxima Nova"/>
                <a:ea typeface="Proxima Nova"/>
                <a:cs typeface="Proxima Nova"/>
                <a:sym typeface="Proxima Nova"/>
              </a:rPr>
              <a:t>,</a:t>
            </a:r>
            <a:r>
              <a:rPr lang="en" sz="1300">
                <a:solidFill>
                  <a:schemeClr val="dk1"/>
                </a:solidFill>
                <a:latin typeface="Proxima Nova"/>
                <a:ea typeface="Proxima Nova"/>
                <a:cs typeface="Proxima Nova"/>
                <a:sym typeface="Proxima Nova"/>
              </a:rPr>
              <a:t> </a:t>
            </a:r>
            <a:r>
              <a:rPr lang="en" sz="1300">
                <a:solidFill>
                  <a:schemeClr val="dk1"/>
                </a:solidFill>
                <a:latin typeface="Proxima Nova"/>
                <a:ea typeface="Proxima Nova"/>
                <a:cs typeface="Proxima Nova"/>
                <a:sym typeface="Proxima Nova"/>
              </a:rPr>
              <a:t>Analytics vendor, or data repository.</a:t>
            </a:r>
            <a:r>
              <a:rPr lang="en" sz="1300">
                <a:solidFill>
                  <a:schemeClr val="dk1"/>
                </a:solidFill>
                <a:latin typeface="Proxima Nova"/>
                <a:ea typeface="Proxima Nova"/>
                <a:cs typeface="Proxima Nova"/>
                <a:sym typeface="Proxima Nova"/>
              </a:rPr>
              <a:t> We’re a smarter layer </a:t>
            </a:r>
            <a:r>
              <a:rPr lang="en" sz="1300">
                <a:solidFill>
                  <a:srgbClr val="001C36"/>
                </a:solidFill>
                <a:latin typeface="Proxima Nova"/>
                <a:ea typeface="Proxima Nova"/>
                <a:cs typeface="Proxima Nova"/>
                <a:sym typeface="Proxima Nova"/>
              </a:rPr>
              <a:t>that works across them. Vim helps providers </a:t>
            </a:r>
            <a:r>
              <a:rPr b="1" lang="en" sz="1300">
                <a:solidFill>
                  <a:srgbClr val="001C36"/>
                </a:solidFill>
                <a:latin typeface="Proxima Nova"/>
                <a:ea typeface="Proxima Nova"/>
                <a:cs typeface="Proxima Nova"/>
                <a:sym typeface="Proxima Nova"/>
              </a:rPr>
              <a:t>close gaps, reduce friction, </a:t>
            </a:r>
            <a:r>
              <a:rPr lang="en" sz="1300">
                <a:solidFill>
                  <a:srgbClr val="001C36"/>
                </a:solidFill>
                <a:latin typeface="Proxima Nova"/>
                <a:ea typeface="Proxima Nova"/>
                <a:cs typeface="Proxima Nova"/>
                <a:sym typeface="Proxima Nova"/>
              </a:rPr>
              <a:t>and</a:t>
            </a:r>
            <a:r>
              <a:rPr b="1" lang="en" sz="1300">
                <a:solidFill>
                  <a:srgbClr val="001C36"/>
                </a:solidFill>
                <a:latin typeface="Proxima Nova"/>
                <a:ea typeface="Proxima Nova"/>
                <a:cs typeface="Proxima Nova"/>
                <a:sym typeface="Proxima Nova"/>
              </a:rPr>
              <a:t> drive better outcomes</a:t>
            </a:r>
            <a:r>
              <a:rPr lang="en" sz="1300">
                <a:solidFill>
                  <a:srgbClr val="001C36"/>
                </a:solidFill>
                <a:latin typeface="Proxima Nova"/>
                <a:ea typeface="Proxima Nova"/>
                <a:cs typeface="Proxima Nova"/>
                <a:sym typeface="Proxima Nova"/>
              </a:rPr>
              <a:t>.</a:t>
            </a:r>
            <a:endParaRPr sz="1300">
              <a:solidFill>
                <a:srgbClr val="001C36"/>
              </a:solidFill>
              <a:latin typeface="Proxima Nova"/>
              <a:ea typeface="Proxima Nova"/>
              <a:cs typeface="Proxima Nova"/>
              <a:sym typeface="Proxima Nova"/>
            </a:endParaRPr>
          </a:p>
        </p:txBody>
      </p:sp>
      <p:pic>
        <p:nvPicPr>
          <p:cNvPr id="160" name="Google Shape;160;p30" title="Frame 9744.png"/>
          <p:cNvPicPr preferRelativeResize="0"/>
          <p:nvPr/>
        </p:nvPicPr>
        <p:blipFill>
          <a:blip r:embed="rId4">
            <a:alphaModFix/>
          </a:blip>
          <a:stretch>
            <a:fillRect/>
          </a:stretch>
        </p:blipFill>
        <p:spPr>
          <a:xfrm>
            <a:off x="5202250" y="340288"/>
            <a:ext cx="3955751" cy="4462913"/>
          </a:xfrm>
          <a:prstGeom prst="rect">
            <a:avLst/>
          </a:prstGeom>
          <a:noFill/>
          <a:ln>
            <a:noFill/>
          </a:ln>
          <a:effectLst>
            <a:outerShdw blurRad="57150" rotWithShape="0" algn="bl" dir="5400000" dist="19050">
              <a:srgbClr val="000000">
                <a:alpha val="50000"/>
              </a:srgbClr>
            </a:outerShdw>
          </a:effectLst>
        </p:spPr>
      </p:pic>
      <p:pic>
        <p:nvPicPr>
          <p:cNvPr id="161" name="Google Shape;161;p30" title="logo light.png"/>
          <p:cNvPicPr preferRelativeResize="0"/>
          <p:nvPr/>
        </p:nvPicPr>
        <p:blipFill>
          <a:blip r:embed="rId5">
            <a:alphaModFix/>
          </a:blip>
          <a:stretch>
            <a:fillRect/>
          </a:stretch>
        </p:blipFill>
        <p:spPr>
          <a:xfrm>
            <a:off x="1260452" y="691394"/>
            <a:ext cx="1236925" cy="524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1"/>
          <p:cNvSpPr/>
          <p:nvPr/>
        </p:nvSpPr>
        <p:spPr>
          <a:xfrm>
            <a:off x="285675" y="918588"/>
            <a:ext cx="2736600" cy="1584900"/>
          </a:xfrm>
          <a:prstGeom prst="roundRect">
            <a:avLst>
              <a:gd fmla="val 16667" name="adj"/>
            </a:avLst>
          </a:prstGeom>
          <a:noFill/>
          <a:ln cap="flat" cmpd="sng" w="9525">
            <a:solidFill>
              <a:srgbClr val="2BA2C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67" name="Google Shape;167;p31"/>
          <p:cNvSpPr/>
          <p:nvPr/>
        </p:nvSpPr>
        <p:spPr>
          <a:xfrm>
            <a:off x="3203625" y="918575"/>
            <a:ext cx="2736600" cy="1584900"/>
          </a:xfrm>
          <a:prstGeom prst="roundRect">
            <a:avLst>
              <a:gd fmla="val 16667" name="adj"/>
            </a:avLst>
          </a:prstGeom>
          <a:noFill/>
          <a:ln cap="flat" cmpd="sng" w="9525">
            <a:solidFill>
              <a:srgbClr val="2BA2C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68" name="Google Shape;168;p31"/>
          <p:cNvSpPr/>
          <p:nvPr/>
        </p:nvSpPr>
        <p:spPr>
          <a:xfrm>
            <a:off x="6121575" y="918575"/>
            <a:ext cx="2736600" cy="1584900"/>
          </a:xfrm>
          <a:prstGeom prst="roundRect">
            <a:avLst>
              <a:gd fmla="val 16667" name="adj"/>
            </a:avLst>
          </a:prstGeom>
          <a:noFill/>
          <a:ln cap="flat" cmpd="sng" w="9525">
            <a:solidFill>
              <a:srgbClr val="2BA2C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69" name="Google Shape;169;p31"/>
          <p:cNvSpPr txBox="1"/>
          <p:nvPr/>
        </p:nvSpPr>
        <p:spPr>
          <a:xfrm>
            <a:off x="3526950" y="195800"/>
            <a:ext cx="1273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16282E"/>
                </a:solidFill>
                <a:latin typeface="Proxima Nova"/>
                <a:ea typeface="Proxima Nova"/>
                <a:cs typeface="Proxima Nova"/>
                <a:sym typeface="Proxima Nova"/>
              </a:rPr>
              <a:t>About</a:t>
            </a:r>
            <a:endParaRPr b="1" sz="2400">
              <a:solidFill>
                <a:srgbClr val="16282E"/>
              </a:solidFill>
              <a:latin typeface="Proxima Nova"/>
              <a:ea typeface="Proxima Nova"/>
              <a:cs typeface="Proxima Nova"/>
              <a:sym typeface="Proxima Nova"/>
            </a:endParaRPr>
          </a:p>
        </p:txBody>
      </p:sp>
      <p:pic>
        <p:nvPicPr>
          <p:cNvPr id="170" name="Google Shape;170;p31" title="Group 9215.png"/>
          <p:cNvPicPr preferRelativeResize="0"/>
          <p:nvPr/>
        </p:nvPicPr>
        <p:blipFill rotWithShape="1">
          <a:blip r:embed="rId3">
            <a:alphaModFix/>
          </a:blip>
          <a:srcRect b="0" l="7621" r="0" t="0"/>
          <a:stretch/>
        </p:blipFill>
        <p:spPr>
          <a:xfrm>
            <a:off x="4986325" y="2702000"/>
            <a:ext cx="3957451" cy="2103300"/>
          </a:xfrm>
          <a:prstGeom prst="rect">
            <a:avLst/>
          </a:prstGeom>
          <a:noFill/>
          <a:ln>
            <a:noFill/>
          </a:ln>
        </p:spPr>
      </p:pic>
      <p:sp>
        <p:nvSpPr>
          <p:cNvPr id="171" name="Google Shape;171;p31"/>
          <p:cNvSpPr txBox="1"/>
          <p:nvPr/>
        </p:nvSpPr>
        <p:spPr>
          <a:xfrm>
            <a:off x="6121725" y="1218438"/>
            <a:ext cx="2736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6282E"/>
                </a:solidFill>
                <a:latin typeface="Proxima Nova"/>
                <a:ea typeface="Proxima Nova"/>
                <a:cs typeface="Proxima Nova"/>
                <a:sym typeface="Proxima Nova"/>
              </a:rPr>
              <a:t>Robust network across </a:t>
            </a:r>
            <a:endParaRPr sz="1800">
              <a:solidFill>
                <a:srgbClr val="16282E"/>
              </a:solidFill>
              <a:latin typeface="Proxima Nova"/>
              <a:ea typeface="Proxima Nova"/>
              <a:cs typeface="Proxima Nova"/>
              <a:sym typeface="Proxima Nova"/>
            </a:endParaRPr>
          </a:p>
          <a:p>
            <a:pPr indent="0" lvl="0" marL="0" rtl="0" algn="ctr">
              <a:spcBef>
                <a:spcPts val="0"/>
              </a:spcBef>
              <a:spcAft>
                <a:spcPts val="0"/>
              </a:spcAft>
              <a:buNone/>
            </a:pPr>
            <a:r>
              <a:rPr b="1" lang="en" sz="3400">
                <a:solidFill>
                  <a:srgbClr val="2BA2CF"/>
                </a:solidFill>
                <a:latin typeface="Proxima Nova"/>
                <a:ea typeface="Proxima Nova"/>
                <a:cs typeface="Proxima Nova"/>
                <a:sym typeface="Proxima Nova"/>
              </a:rPr>
              <a:t>50 states</a:t>
            </a:r>
            <a:endParaRPr sz="3400">
              <a:solidFill>
                <a:srgbClr val="2BA2CF"/>
              </a:solidFill>
            </a:endParaRPr>
          </a:p>
        </p:txBody>
      </p:sp>
      <p:sp>
        <p:nvSpPr>
          <p:cNvPr id="172" name="Google Shape;172;p31"/>
          <p:cNvSpPr txBox="1"/>
          <p:nvPr/>
        </p:nvSpPr>
        <p:spPr>
          <a:xfrm>
            <a:off x="93075" y="3251650"/>
            <a:ext cx="2661300" cy="1281600"/>
          </a:xfrm>
          <a:prstGeom prst="rect">
            <a:avLst/>
          </a:prstGeom>
          <a:noFill/>
          <a:ln>
            <a:noFill/>
          </a:ln>
        </p:spPr>
        <p:txBody>
          <a:bodyPr anchorCtr="0" anchor="t" bIns="108875" lIns="108875" spcFirstLastPara="1" rIns="108875" wrap="square" tIns="108875">
            <a:noAutofit/>
          </a:bodyPr>
          <a:lstStyle/>
          <a:p>
            <a:pPr indent="0" lvl="0" marL="0" rtl="0" algn="ctr">
              <a:lnSpc>
                <a:spcPct val="100000"/>
              </a:lnSpc>
              <a:spcBef>
                <a:spcPts val="0"/>
              </a:spcBef>
              <a:spcAft>
                <a:spcPts val="0"/>
              </a:spcAft>
              <a:buNone/>
            </a:pPr>
            <a:r>
              <a:rPr b="1" lang="en" sz="1905">
                <a:solidFill>
                  <a:srgbClr val="16282E"/>
                </a:solidFill>
                <a:latin typeface="Proxima Nova"/>
                <a:ea typeface="Proxima Nova"/>
                <a:cs typeface="Proxima Nova"/>
                <a:sym typeface="Proxima Nova"/>
              </a:rPr>
              <a:t>13,000+</a:t>
            </a:r>
            <a:endParaRPr sz="1905">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429">
                <a:solidFill>
                  <a:srgbClr val="16282E"/>
                </a:solidFill>
                <a:latin typeface="Proxima Nova"/>
                <a:ea typeface="Proxima Nova"/>
                <a:cs typeface="Proxima Nova"/>
                <a:sym typeface="Proxima Nova"/>
              </a:rPr>
              <a:t>Provider Orgs/</a:t>
            </a:r>
            <a:r>
              <a:rPr lang="en" sz="1429">
                <a:solidFill>
                  <a:srgbClr val="16282E"/>
                </a:solidFill>
                <a:latin typeface="Proxima Nova"/>
                <a:ea typeface="Proxima Nova"/>
                <a:cs typeface="Proxima Nova"/>
                <a:sym typeface="Proxima Nova"/>
              </a:rPr>
              <a:t>TINs / practices</a:t>
            </a:r>
            <a:endParaRPr sz="1429">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t/>
            </a:r>
            <a:endParaRPr b="1" sz="714">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b="1" lang="en" sz="1905">
                <a:solidFill>
                  <a:srgbClr val="16282E"/>
                </a:solidFill>
                <a:latin typeface="Proxima Nova"/>
                <a:ea typeface="Proxima Nova"/>
                <a:cs typeface="Proxima Nova"/>
                <a:sym typeface="Proxima Nova"/>
              </a:rPr>
              <a:t>&gt;50,000</a:t>
            </a:r>
            <a:endParaRPr sz="1905">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429">
                <a:solidFill>
                  <a:srgbClr val="16282E"/>
                </a:solidFill>
                <a:latin typeface="Proxima Nova"/>
                <a:ea typeface="Proxima Nova"/>
                <a:cs typeface="Proxima Nova"/>
                <a:sym typeface="Proxima Nova"/>
              </a:rPr>
              <a:t>clinical users</a:t>
            </a:r>
            <a:endParaRPr sz="1429">
              <a:solidFill>
                <a:srgbClr val="16282E"/>
              </a:solidFill>
              <a:latin typeface="Proxima Nova"/>
              <a:ea typeface="Proxima Nova"/>
              <a:cs typeface="Proxima Nova"/>
              <a:sym typeface="Proxima Nova"/>
            </a:endParaRPr>
          </a:p>
        </p:txBody>
      </p:sp>
      <p:sp>
        <p:nvSpPr>
          <p:cNvPr id="173" name="Google Shape;173;p31"/>
          <p:cNvSpPr txBox="1"/>
          <p:nvPr/>
        </p:nvSpPr>
        <p:spPr>
          <a:xfrm>
            <a:off x="2639492" y="3280310"/>
            <a:ext cx="2249400" cy="1224300"/>
          </a:xfrm>
          <a:prstGeom prst="rect">
            <a:avLst/>
          </a:prstGeom>
          <a:noFill/>
          <a:ln>
            <a:noFill/>
          </a:ln>
        </p:spPr>
        <p:txBody>
          <a:bodyPr anchorCtr="0" anchor="t" bIns="108875" lIns="108875" spcFirstLastPara="1" rIns="108875" wrap="square" tIns="108875">
            <a:noAutofit/>
          </a:bodyPr>
          <a:lstStyle/>
          <a:p>
            <a:pPr indent="0" lvl="0" marL="0" rtl="0" algn="ctr">
              <a:lnSpc>
                <a:spcPct val="100000"/>
              </a:lnSpc>
              <a:spcBef>
                <a:spcPts val="0"/>
              </a:spcBef>
              <a:spcAft>
                <a:spcPts val="0"/>
              </a:spcAft>
              <a:buNone/>
            </a:pPr>
            <a:r>
              <a:rPr b="1" lang="en" sz="1905">
                <a:solidFill>
                  <a:srgbClr val="16282E"/>
                </a:solidFill>
                <a:latin typeface="Proxima Nova"/>
                <a:ea typeface="Proxima Nova"/>
                <a:cs typeface="Proxima Nova"/>
                <a:sym typeface="Proxima Nova"/>
              </a:rPr>
              <a:t>30,000</a:t>
            </a:r>
            <a:endParaRPr sz="1905">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428">
                <a:solidFill>
                  <a:srgbClr val="16282E"/>
                </a:solidFill>
                <a:latin typeface="Proxima Nova"/>
                <a:ea typeface="Proxima Nova"/>
                <a:cs typeface="Proxima Nova"/>
                <a:sym typeface="Proxima Nova"/>
              </a:rPr>
              <a:t>TINs / practices</a:t>
            </a:r>
            <a:endParaRPr sz="1428">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t/>
            </a:r>
            <a:endParaRPr b="1" sz="714">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b="1" lang="en" sz="1905">
                <a:solidFill>
                  <a:srgbClr val="16282E"/>
                </a:solidFill>
                <a:latin typeface="Proxima Nova"/>
                <a:ea typeface="Proxima Nova"/>
                <a:cs typeface="Proxima Nova"/>
                <a:sym typeface="Proxima Nova"/>
              </a:rPr>
              <a:t>&gt;100,000+</a:t>
            </a:r>
            <a:endParaRPr sz="1905">
              <a:solidFill>
                <a:srgbClr val="16282E"/>
              </a:solidFill>
              <a:latin typeface="Proxima Nova"/>
              <a:ea typeface="Proxima Nova"/>
              <a:cs typeface="Proxima Nova"/>
              <a:sym typeface="Proxima Nova"/>
            </a:endParaRPr>
          </a:p>
          <a:p>
            <a:pPr indent="0" lvl="0" marL="0" rtl="0" algn="ctr">
              <a:lnSpc>
                <a:spcPct val="100000"/>
              </a:lnSpc>
              <a:spcBef>
                <a:spcPts val="0"/>
              </a:spcBef>
              <a:spcAft>
                <a:spcPts val="0"/>
              </a:spcAft>
              <a:buNone/>
            </a:pPr>
            <a:r>
              <a:rPr lang="en" sz="1428">
                <a:solidFill>
                  <a:srgbClr val="16282E"/>
                </a:solidFill>
                <a:latin typeface="Proxima Nova"/>
                <a:ea typeface="Proxima Nova"/>
                <a:cs typeface="Proxima Nova"/>
                <a:sym typeface="Proxima Nova"/>
              </a:rPr>
              <a:t>clinical users</a:t>
            </a:r>
            <a:endParaRPr sz="1428">
              <a:solidFill>
                <a:srgbClr val="16282E"/>
              </a:solidFill>
              <a:latin typeface="Proxima Nova"/>
              <a:ea typeface="Proxima Nova"/>
              <a:cs typeface="Proxima Nova"/>
              <a:sym typeface="Proxima Nova"/>
            </a:endParaRPr>
          </a:p>
        </p:txBody>
      </p:sp>
      <p:sp>
        <p:nvSpPr>
          <p:cNvPr id="174" name="Google Shape;174;p31"/>
          <p:cNvSpPr/>
          <p:nvPr/>
        </p:nvSpPr>
        <p:spPr>
          <a:xfrm>
            <a:off x="432977" y="2891900"/>
            <a:ext cx="1981500" cy="404400"/>
          </a:xfrm>
          <a:prstGeom prst="roundRect">
            <a:avLst>
              <a:gd fmla="val 16667" name="adj"/>
            </a:avLst>
          </a:prstGeom>
          <a:solidFill>
            <a:srgbClr val="16282E"/>
          </a:solidFill>
          <a:ln>
            <a:noFill/>
          </a:ln>
        </p:spPr>
        <p:txBody>
          <a:bodyPr anchorCtr="0" anchor="ctr" bIns="108875" lIns="108875" spcFirstLastPara="1" rIns="108875" wrap="square" tIns="108875">
            <a:noAutofit/>
          </a:bodyPr>
          <a:lstStyle/>
          <a:p>
            <a:pPr indent="0" lvl="0" marL="0" rtl="0" algn="ctr">
              <a:spcBef>
                <a:spcPts val="0"/>
              </a:spcBef>
              <a:spcAft>
                <a:spcPts val="0"/>
              </a:spcAft>
              <a:buNone/>
            </a:pPr>
            <a:r>
              <a:rPr b="1" lang="en" sz="1667">
                <a:solidFill>
                  <a:schemeClr val="lt1"/>
                </a:solidFill>
                <a:latin typeface="Proxima Nova"/>
                <a:ea typeface="Proxima Nova"/>
                <a:cs typeface="Proxima Nova"/>
                <a:sym typeface="Proxima Nova"/>
              </a:rPr>
              <a:t>Current</a:t>
            </a:r>
            <a:endParaRPr b="1" sz="1667">
              <a:solidFill>
                <a:schemeClr val="lt1"/>
              </a:solidFill>
              <a:latin typeface="Proxima Nova"/>
              <a:ea typeface="Proxima Nova"/>
              <a:cs typeface="Proxima Nova"/>
              <a:sym typeface="Proxima Nova"/>
            </a:endParaRPr>
          </a:p>
        </p:txBody>
      </p:sp>
      <p:sp>
        <p:nvSpPr>
          <p:cNvPr id="175" name="Google Shape;175;p31"/>
          <p:cNvSpPr/>
          <p:nvPr/>
        </p:nvSpPr>
        <p:spPr>
          <a:xfrm>
            <a:off x="2698389" y="2891899"/>
            <a:ext cx="2131500" cy="404400"/>
          </a:xfrm>
          <a:prstGeom prst="roundRect">
            <a:avLst>
              <a:gd fmla="val 16667" name="adj"/>
            </a:avLst>
          </a:prstGeom>
          <a:solidFill>
            <a:srgbClr val="16282E"/>
          </a:solidFill>
          <a:ln>
            <a:noFill/>
          </a:ln>
        </p:spPr>
        <p:txBody>
          <a:bodyPr anchorCtr="0" anchor="ctr" bIns="108875" lIns="108875" spcFirstLastPara="1" rIns="108875" wrap="square" tIns="108875">
            <a:noAutofit/>
          </a:bodyPr>
          <a:lstStyle/>
          <a:p>
            <a:pPr indent="0" lvl="0" marL="0" rtl="0" algn="ctr">
              <a:spcBef>
                <a:spcPts val="0"/>
              </a:spcBef>
              <a:spcAft>
                <a:spcPts val="0"/>
              </a:spcAft>
              <a:buNone/>
            </a:pPr>
            <a:r>
              <a:rPr b="1" lang="en" sz="1667">
                <a:solidFill>
                  <a:schemeClr val="lt1"/>
                </a:solidFill>
                <a:latin typeface="Proxima Nova"/>
                <a:ea typeface="Proxima Nova"/>
                <a:cs typeface="Proxima Nova"/>
                <a:sym typeface="Proxima Nova"/>
              </a:rPr>
              <a:t>By</a:t>
            </a:r>
            <a:r>
              <a:rPr b="1" lang="en" sz="1667">
                <a:solidFill>
                  <a:schemeClr val="lt1"/>
                </a:solidFill>
                <a:latin typeface="Proxima Nova"/>
                <a:ea typeface="Proxima Nova"/>
                <a:cs typeface="Proxima Nova"/>
                <a:sym typeface="Proxima Nova"/>
              </a:rPr>
              <a:t> EOY</a:t>
            </a:r>
            <a:endParaRPr b="1" sz="1667">
              <a:solidFill>
                <a:schemeClr val="lt1"/>
              </a:solidFill>
              <a:latin typeface="Proxima Nova"/>
              <a:ea typeface="Proxima Nova"/>
              <a:cs typeface="Proxima Nova"/>
              <a:sym typeface="Proxima Nova"/>
            </a:endParaRPr>
          </a:p>
        </p:txBody>
      </p:sp>
      <p:sp>
        <p:nvSpPr>
          <p:cNvPr id="176" name="Google Shape;176;p31"/>
          <p:cNvSpPr txBox="1"/>
          <p:nvPr/>
        </p:nvSpPr>
        <p:spPr>
          <a:xfrm>
            <a:off x="691725" y="1172988"/>
            <a:ext cx="1924500" cy="10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41B36"/>
                </a:solidFill>
                <a:latin typeface="Proxima Nova"/>
                <a:ea typeface="Proxima Nova"/>
                <a:cs typeface="Proxima Nova"/>
                <a:sym typeface="Proxima Nova"/>
              </a:rPr>
              <a:t>Founded in</a:t>
            </a:r>
            <a:endParaRPr sz="1800">
              <a:solidFill>
                <a:srgbClr val="041B36"/>
              </a:solidFill>
              <a:latin typeface="Proxima Nova"/>
              <a:ea typeface="Proxima Nova"/>
              <a:cs typeface="Proxima Nova"/>
              <a:sym typeface="Proxima Nova"/>
            </a:endParaRPr>
          </a:p>
          <a:p>
            <a:pPr indent="0" lvl="0" marL="0" rtl="0" algn="ctr">
              <a:spcBef>
                <a:spcPts val="0"/>
              </a:spcBef>
              <a:spcAft>
                <a:spcPts val="0"/>
              </a:spcAft>
              <a:buNone/>
            </a:pPr>
            <a:r>
              <a:rPr b="1" lang="en" sz="5000">
                <a:solidFill>
                  <a:srgbClr val="2AA2CF"/>
                </a:solidFill>
                <a:latin typeface="Proxima Nova"/>
                <a:ea typeface="Proxima Nova"/>
                <a:cs typeface="Proxima Nova"/>
                <a:sym typeface="Proxima Nova"/>
              </a:rPr>
              <a:t>2015</a:t>
            </a:r>
            <a:endParaRPr sz="5000">
              <a:solidFill>
                <a:srgbClr val="2AA2CF"/>
              </a:solidFill>
              <a:latin typeface="Proxima Nova"/>
              <a:ea typeface="Proxima Nova"/>
              <a:cs typeface="Proxima Nova"/>
              <a:sym typeface="Proxima Nova"/>
            </a:endParaRPr>
          </a:p>
          <a:p>
            <a:pPr indent="0" lvl="0" marL="0" rtl="0" algn="ctr">
              <a:spcBef>
                <a:spcPts val="0"/>
              </a:spcBef>
              <a:spcAft>
                <a:spcPts val="0"/>
              </a:spcAft>
              <a:buNone/>
            </a:pPr>
            <a:r>
              <a:t/>
            </a:r>
            <a:endParaRPr sz="2200">
              <a:solidFill>
                <a:schemeClr val="dk2"/>
              </a:solidFill>
              <a:latin typeface="Proxima Nova"/>
              <a:ea typeface="Proxima Nova"/>
              <a:cs typeface="Proxima Nova"/>
              <a:sym typeface="Proxima Nova"/>
            </a:endParaRPr>
          </a:p>
        </p:txBody>
      </p:sp>
      <p:sp>
        <p:nvSpPr>
          <p:cNvPr id="177" name="Google Shape;177;p31"/>
          <p:cNvSpPr txBox="1"/>
          <p:nvPr/>
        </p:nvSpPr>
        <p:spPr>
          <a:xfrm>
            <a:off x="3393125" y="883276"/>
            <a:ext cx="2308500" cy="167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000">
                <a:solidFill>
                  <a:srgbClr val="2AA2CF"/>
                </a:solidFill>
                <a:latin typeface="Proxima Nova"/>
                <a:ea typeface="Proxima Nova"/>
                <a:cs typeface="Proxima Nova"/>
                <a:sym typeface="Proxima Nova"/>
              </a:rPr>
              <a:t>15M</a:t>
            </a:r>
            <a:endParaRPr sz="5000">
              <a:solidFill>
                <a:srgbClr val="2AA2CF"/>
              </a:solidFill>
              <a:latin typeface="Proxima Nova"/>
              <a:ea typeface="Proxima Nova"/>
              <a:cs typeface="Proxima Nova"/>
              <a:sym typeface="Proxima Nova"/>
            </a:endParaRPr>
          </a:p>
          <a:p>
            <a:pPr indent="0" lvl="0" marL="0" rtl="0" algn="ctr">
              <a:spcBef>
                <a:spcPts val="0"/>
              </a:spcBef>
              <a:spcAft>
                <a:spcPts val="0"/>
              </a:spcAft>
              <a:buNone/>
            </a:pPr>
            <a:r>
              <a:rPr lang="en" sz="1500">
                <a:solidFill>
                  <a:srgbClr val="041B36"/>
                </a:solidFill>
                <a:latin typeface="Proxima Nova"/>
                <a:ea typeface="Proxima Nova"/>
                <a:cs typeface="Proxima Nova"/>
                <a:sym typeface="Proxima Nova"/>
              </a:rPr>
              <a:t>Yearly unique patient  encounters engaged via the Vim platform</a:t>
            </a:r>
            <a:endParaRPr sz="1900">
              <a:solidFill>
                <a:schemeClr val="dk2"/>
              </a:solidFill>
              <a:latin typeface="Proxima Nova"/>
              <a:ea typeface="Proxima Nova"/>
              <a:cs typeface="Proxima Nova"/>
              <a:sym typeface="Proxima Nova"/>
            </a:endParaRPr>
          </a:p>
          <a:p>
            <a:pPr indent="0" lvl="0" marL="0" rtl="0" algn="ctr">
              <a:spcBef>
                <a:spcPts val="0"/>
              </a:spcBef>
              <a:spcAft>
                <a:spcPts val="0"/>
              </a:spcAft>
              <a:buNone/>
            </a:pPr>
            <a:r>
              <a:t/>
            </a:r>
            <a:endParaRPr sz="2200">
              <a:solidFill>
                <a:schemeClr val="dk2"/>
              </a:solidFill>
              <a:latin typeface="Proxima Nova"/>
              <a:ea typeface="Proxima Nova"/>
              <a:cs typeface="Proxima Nova"/>
              <a:sym typeface="Proxima Nova"/>
            </a:endParaRPr>
          </a:p>
        </p:txBody>
      </p:sp>
      <p:pic>
        <p:nvPicPr>
          <p:cNvPr id="178" name="Google Shape;178;p31" title="logo light.png"/>
          <p:cNvPicPr preferRelativeResize="0"/>
          <p:nvPr/>
        </p:nvPicPr>
        <p:blipFill>
          <a:blip r:embed="rId4">
            <a:alphaModFix/>
          </a:blip>
          <a:stretch>
            <a:fillRect/>
          </a:stretch>
        </p:blipFill>
        <p:spPr>
          <a:xfrm>
            <a:off x="4640227" y="210719"/>
            <a:ext cx="1236925" cy="524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pSp>
        <p:nvGrpSpPr>
          <p:cNvPr id="183" name="Google Shape;183;p32"/>
          <p:cNvGrpSpPr/>
          <p:nvPr/>
        </p:nvGrpSpPr>
        <p:grpSpPr>
          <a:xfrm>
            <a:off x="3028188" y="1709388"/>
            <a:ext cx="2088812" cy="2956788"/>
            <a:chOff x="2928325" y="1710288"/>
            <a:chExt cx="2088813" cy="2956788"/>
          </a:xfrm>
        </p:grpSpPr>
        <p:sp>
          <p:nvSpPr>
            <p:cNvPr id="184" name="Google Shape;184;p32"/>
            <p:cNvSpPr/>
            <p:nvPr/>
          </p:nvSpPr>
          <p:spPr>
            <a:xfrm>
              <a:off x="2931838" y="1710288"/>
              <a:ext cx="2085300" cy="2951100"/>
            </a:xfrm>
            <a:prstGeom prst="roundRect">
              <a:avLst>
                <a:gd fmla="val 0" name="adj"/>
              </a:avLst>
            </a:prstGeom>
            <a:solidFill>
              <a:schemeClr val="lt1"/>
            </a:solidFill>
            <a:ln>
              <a:noFill/>
            </a:ln>
            <a:effectLst>
              <a:outerShdw blurRad="328613" rotWithShape="0" algn="bl" dir="5400000" dist="47625">
                <a:srgbClr val="77EDE3">
                  <a:alpha val="15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latin typeface="Proxima Nova"/>
                <a:ea typeface="Proxima Nova"/>
                <a:cs typeface="Proxima Nova"/>
                <a:sym typeface="Proxima Nova"/>
              </a:endParaRPr>
            </a:p>
            <a:p>
              <a:pPr indent="0" lvl="0" marL="0" rtl="0" algn="l">
                <a:spcBef>
                  <a:spcPts val="0"/>
                </a:spcBef>
                <a:spcAft>
                  <a:spcPts val="0"/>
                </a:spcAft>
                <a:buNone/>
              </a:pPr>
              <a:r>
                <a:t/>
              </a:r>
              <a:endParaRPr b="1" sz="1700">
                <a:latin typeface="Proxima Nova"/>
                <a:ea typeface="Proxima Nova"/>
                <a:cs typeface="Proxima Nova"/>
                <a:sym typeface="Proxima Nova"/>
              </a:endParaRPr>
            </a:p>
            <a:p>
              <a:pPr indent="0" lvl="0" marL="0" rtl="0" algn="l">
                <a:spcBef>
                  <a:spcPts val="0"/>
                </a:spcBef>
                <a:spcAft>
                  <a:spcPts val="0"/>
                </a:spcAft>
                <a:buNone/>
              </a:pPr>
              <a:r>
                <a:t/>
              </a:r>
              <a:endParaRPr b="1" sz="1700">
                <a:latin typeface="Proxima Nova"/>
                <a:ea typeface="Proxima Nova"/>
                <a:cs typeface="Proxima Nova"/>
                <a:sym typeface="Proxima Nova"/>
              </a:endParaRPr>
            </a:p>
            <a:p>
              <a:pPr indent="0" lvl="0" marL="0" rtl="0" algn="ctr">
                <a:spcBef>
                  <a:spcPts val="0"/>
                </a:spcBef>
                <a:spcAft>
                  <a:spcPts val="0"/>
                </a:spcAft>
                <a:buNone/>
              </a:pPr>
              <a:r>
                <a:t/>
              </a:r>
              <a:endParaRPr b="1" sz="1700">
                <a:latin typeface="Proxima Nova"/>
                <a:ea typeface="Proxima Nova"/>
                <a:cs typeface="Proxima Nova"/>
                <a:sym typeface="Proxima Nova"/>
              </a:endParaRPr>
            </a:p>
            <a:p>
              <a:pPr indent="0" lvl="0" marL="0" rtl="0" algn="ctr">
                <a:spcBef>
                  <a:spcPts val="0"/>
                </a:spcBef>
                <a:spcAft>
                  <a:spcPts val="0"/>
                </a:spcAft>
                <a:buNone/>
              </a:pPr>
              <a:r>
                <a:t/>
              </a:r>
              <a:endParaRPr b="1" sz="1900">
                <a:latin typeface="Proxima Nova"/>
                <a:ea typeface="Proxima Nova"/>
                <a:cs typeface="Proxima Nova"/>
                <a:sym typeface="Proxima Nova"/>
              </a:endParaRPr>
            </a:p>
            <a:p>
              <a:pPr indent="0" lvl="0" marL="0" rtl="0" algn="ctr">
                <a:spcBef>
                  <a:spcPts val="0"/>
                </a:spcBef>
                <a:spcAft>
                  <a:spcPts val="0"/>
                </a:spcAft>
                <a:buNone/>
              </a:pPr>
              <a:r>
                <a:rPr b="1" lang="en" sz="1900">
                  <a:latin typeface="Proxima Nova"/>
                  <a:ea typeface="Proxima Nova"/>
                  <a:cs typeface="Proxima Nova"/>
                  <a:sym typeface="Proxima Nova"/>
                </a:rPr>
                <a:t>Vim Connect</a:t>
              </a:r>
              <a:endParaRPr b="1" sz="800">
                <a:latin typeface="Proxima Nova"/>
                <a:ea typeface="Proxima Nova"/>
                <a:cs typeface="Proxima Nova"/>
                <a:sym typeface="Proxima Nova"/>
              </a:endParaRPr>
            </a:p>
            <a:p>
              <a:pPr indent="0" lvl="0" marL="0" marR="0" rtl="0" algn="l">
                <a:spcBef>
                  <a:spcPts val="0"/>
                </a:spcBef>
                <a:spcAft>
                  <a:spcPts val="0"/>
                </a:spcAft>
                <a:buNone/>
              </a:pPr>
              <a:r>
                <a:t/>
              </a:r>
              <a:endParaRPr sz="700">
                <a:latin typeface="Proxima Nova"/>
                <a:ea typeface="Proxima Nova"/>
                <a:cs typeface="Proxima Nova"/>
                <a:sym typeface="Proxima Nova"/>
              </a:endParaRPr>
            </a:p>
            <a:p>
              <a:pPr indent="0" lvl="0" marL="0" marR="22019" rtl="0" algn="ctr">
                <a:spcBef>
                  <a:spcPts val="0"/>
                </a:spcBef>
                <a:spcAft>
                  <a:spcPts val="0"/>
                </a:spcAft>
                <a:buNone/>
              </a:pPr>
              <a:r>
                <a:rPr lang="en">
                  <a:latin typeface="Proxima Nova"/>
                  <a:ea typeface="Proxima Nova"/>
                  <a:cs typeface="Proxima Nova"/>
                  <a:sym typeface="Proxima Nova"/>
                </a:rPr>
                <a:t>API Gateway</a:t>
              </a:r>
              <a:endParaRPr>
                <a:latin typeface="Proxima Nova"/>
                <a:ea typeface="Proxima Nova"/>
                <a:cs typeface="Proxima Nova"/>
                <a:sym typeface="Proxima Nova"/>
              </a:endParaRPr>
            </a:p>
            <a:p>
              <a:pPr indent="0" lvl="0" marL="0" marR="22019" rtl="0" algn="ctr">
                <a:spcBef>
                  <a:spcPts val="0"/>
                </a:spcBef>
                <a:spcAft>
                  <a:spcPts val="0"/>
                </a:spcAft>
                <a:buNone/>
              </a:pPr>
              <a:r>
                <a:rPr lang="en">
                  <a:latin typeface="Proxima Nova"/>
                  <a:ea typeface="Proxima Nova"/>
                  <a:cs typeface="Proxima Nova"/>
                  <a:sym typeface="Proxima Nova"/>
                </a:rPr>
                <a:t>Workflow layer</a:t>
              </a:r>
              <a:endParaRPr>
                <a:latin typeface="Proxima Nova"/>
                <a:ea typeface="Proxima Nova"/>
                <a:cs typeface="Proxima Nova"/>
                <a:sym typeface="Proxima Nova"/>
              </a:endParaRPr>
            </a:p>
            <a:p>
              <a:pPr indent="0" lvl="0" marL="0" marR="22019" rtl="0" algn="ctr">
                <a:spcBef>
                  <a:spcPts val="0"/>
                </a:spcBef>
                <a:spcAft>
                  <a:spcPts val="0"/>
                </a:spcAft>
                <a:buNone/>
              </a:pPr>
              <a:r>
                <a:rPr lang="en">
                  <a:latin typeface="Proxima Nova"/>
                  <a:ea typeface="Proxima Nova"/>
                  <a:cs typeface="Proxima Nova"/>
                  <a:sym typeface="Proxima Nova"/>
                </a:rPr>
                <a:t>Marketplace &amp; SDK</a:t>
              </a:r>
              <a:endParaRPr>
                <a:latin typeface="Proxima Nova"/>
                <a:ea typeface="Proxima Nova"/>
                <a:cs typeface="Proxima Nova"/>
                <a:sym typeface="Proxima Nova"/>
              </a:endParaRPr>
            </a:p>
            <a:p>
              <a:pPr indent="0" lvl="0" marL="0" marR="22019" rtl="0" algn="ctr">
                <a:spcBef>
                  <a:spcPts val="0"/>
                </a:spcBef>
                <a:spcAft>
                  <a:spcPts val="0"/>
                </a:spcAft>
                <a:buNone/>
              </a:pPr>
              <a:r>
                <a:rPr lang="en">
                  <a:latin typeface="Proxima Nova"/>
                  <a:ea typeface="Proxima Nova"/>
                  <a:cs typeface="Proxima Nova"/>
                  <a:sym typeface="Proxima Nova"/>
                </a:rPr>
                <a:t>Security &amp; Compliance</a:t>
              </a:r>
              <a:endParaRPr>
                <a:latin typeface="Proxima Nova"/>
                <a:ea typeface="Proxima Nova"/>
                <a:cs typeface="Proxima Nova"/>
                <a:sym typeface="Proxima Nova"/>
              </a:endParaRPr>
            </a:p>
          </p:txBody>
        </p:sp>
        <p:cxnSp>
          <p:nvCxnSpPr>
            <p:cNvPr id="185" name="Google Shape;185;p32"/>
            <p:cNvCxnSpPr/>
            <p:nvPr/>
          </p:nvCxnSpPr>
          <p:spPr>
            <a:xfrm>
              <a:off x="2928325" y="4667075"/>
              <a:ext cx="2085600" cy="0"/>
            </a:xfrm>
            <a:prstGeom prst="straightConnector1">
              <a:avLst/>
            </a:prstGeom>
            <a:noFill/>
            <a:ln cap="flat" cmpd="sng" w="19050">
              <a:solidFill>
                <a:srgbClr val="6FC7E0"/>
              </a:solidFill>
              <a:prstDash val="solid"/>
              <a:round/>
              <a:headEnd len="med" w="med" type="none"/>
              <a:tailEnd len="med" w="med" type="none"/>
            </a:ln>
          </p:spPr>
        </p:cxnSp>
      </p:grpSp>
      <p:pic>
        <p:nvPicPr>
          <p:cNvPr id="186" name="Google Shape;186;p32" title="Group 10401.png"/>
          <p:cNvPicPr preferRelativeResize="0"/>
          <p:nvPr/>
        </p:nvPicPr>
        <p:blipFill rotWithShape="1">
          <a:blip r:embed="rId3">
            <a:alphaModFix/>
          </a:blip>
          <a:srcRect b="0" l="0" r="4834" t="0"/>
          <a:stretch/>
        </p:blipFill>
        <p:spPr>
          <a:xfrm>
            <a:off x="5994975" y="1961450"/>
            <a:ext cx="3149026" cy="2658325"/>
          </a:xfrm>
          <a:prstGeom prst="rect">
            <a:avLst/>
          </a:prstGeom>
          <a:noFill/>
          <a:ln>
            <a:noFill/>
          </a:ln>
        </p:spPr>
      </p:pic>
      <p:sp>
        <p:nvSpPr>
          <p:cNvPr id="187" name="Google Shape;187;p32"/>
          <p:cNvSpPr txBox="1"/>
          <p:nvPr/>
        </p:nvSpPr>
        <p:spPr>
          <a:xfrm>
            <a:off x="1859423" y="2682963"/>
            <a:ext cx="69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Patient </a:t>
            </a:r>
            <a:endParaRPr i="1" sz="12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Data</a:t>
            </a:r>
            <a:endParaRPr i="1" sz="1200"/>
          </a:p>
        </p:txBody>
      </p:sp>
      <p:sp>
        <p:nvSpPr>
          <p:cNvPr id="188" name="Google Shape;188;p32"/>
          <p:cNvSpPr txBox="1"/>
          <p:nvPr/>
        </p:nvSpPr>
        <p:spPr>
          <a:xfrm>
            <a:off x="2088830" y="3138488"/>
            <a:ext cx="935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Feedback </a:t>
            </a:r>
            <a:endParaRPr i="1" sz="12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Reports</a:t>
            </a:r>
            <a:endParaRPr i="1" sz="1200"/>
          </a:p>
        </p:txBody>
      </p:sp>
      <p:sp>
        <p:nvSpPr>
          <p:cNvPr id="189" name="Google Shape;189;p32"/>
          <p:cNvSpPr txBox="1"/>
          <p:nvPr/>
        </p:nvSpPr>
        <p:spPr>
          <a:xfrm>
            <a:off x="5123625" y="2663850"/>
            <a:ext cx="84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User Interface</a:t>
            </a:r>
            <a:endParaRPr i="1" sz="1200"/>
          </a:p>
        </p:txBody>
      </p:sp>
      <p:sp>
        <p:nvSpPr>
          <p:cNvPr id="190" name="Google Shape;190;p32"/>
          <p:cNvSpPr txBox="1"/>
          <p:nvPr/>
        </p:nvSpPr>
        <p:spPr>
          <a:xfrm>
            <a:off x="5393451" y="3157624"/>
            <a:ext cx="980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App Interactions</a:t>
            </a:r>
            <a:endParaRPr i="1" sz="1200"/>
          </a:p>
        </p:txBody>
      </p:sp>
      <p:sp>
        <p:nvSpPr>
          <p:cNvPr id="191" name="Google Shape;191;p32"/>
          <p:cNvSpPr txBox="1"/>
          <p:nvPr/>
        </p:nvSpPr>
        <p:spPr>
          <a:xfrm>
            <a:off x="6926953" y="1709388"/>
            <a:ext cx="1445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User Experience</a:t>
            </a:r>
            <a:endParaRPr i="1" sz="1200"/>
          </a:p>
        </p:txBody>
      </p:sp>
      <p:pic>
        <p:nvPicPr>
          <p:cNvPr id="192" name="Google Shape;192;p32" title="logomark light.png"/>
          <p:cNvPicPr preferRelativeResize="0"/>
          <p:nvPr/>
        </p:nvPicPr>
        <p:blipFill>
          <a:blip r:embed="rId4">
            <a:alphaModFix/>
          </a:blip>
          <a:stretch>
            <a:fillRect/>
          </a:stretch>
        </p:blipFill>
        <p:spPr>
          <a:xfrm>
            <a:off x="3496005" y="1856562"/>
            <a:ext cx="1153200" cy="1155253"/>
          </a:xfrm>
          <a:prstGeom prst="rect">
            <a:avLst/>
          </a:prstGeom>
          <a:noFill/>
          <a:ln>
            <a:noFill/>
          </a:ln>
        </p:spPr>
      </p:pic>
      <p:grpSp>
        <p:nvGrpSpPr>
          <p:cNvPr id="193" name="Google Shape;193;p32"/>
          <p:cNvGrpSpPr/>
          <p:nvPr/>
        </p:nvGrpSpPr>
        <p:grpSpPr>
          <a:xfrm>
            <a:off x="106016" y="2852825"/>
            <a:ext cx="1714415" cy="882658"/>
            <a:chOff x="35852" y="3452411"/>
            <a:chExt cx="1411274" cy="726587"/>
          </a:xfrm>
        </p:grpSpPr>
        <p:grpSp>
          <p:nvGrpSpPr>
            <p:cNvPr id="194" name="Google Shape;194;p32"/>
            <p:cNvGrpSpPr/>
            <p:nvPr/>
          </p:nvGrpSpPr>
          <p:grpSpPr>
            <a:xfrm>
              <a:off x="35852" y="3452411"/>
              <a:ext cx="1411274" cy="726587"/>
              <a:chOff x="4903470" y="1461417"/>
              <a:chExt cx="1124700" cy="969300"/>
            </a:xfrm>
          </p:grpSpPr>
          <p:sp>
            <p:nvSpPr>
              <p:cNvPr id="195" name="Google Shape;195;p32"/>
              <p:cNvSpPr/>
              <p:nvPr/>
            </p:nvSpPr>
            <p:spPr>
              <a:xfrm>
                <a:off x="4934522" y="1461417"/>
                <a:ext cx="1062600" cy="969300"/>
              </a:xfrm>
              <a:prstGeom prst="roundRect">
                <a:avLst>
                  <a:gd fmla="val 24495" name="adj"/>
                </a:avLst>
              </a:prstGeom>
              <a:solidFill>
                <a:srgbClr val="FFC304">
                  <a:alpha val="24050"/>
                </a:srgbClr>
              </a:solidFill>
              <a:ln cap="flat" cmpd="sng" w="11575">
                <a:solidFill>
                  <a:srgbClr val="0A0A08"/>
                </a:solidFill>
                <a:prstDash val="solid"/>
                <a:round/>
                <a:headEnd len="sm" w="sm" type="none"/>
                <a:tailEnd len="sm" w="sm" type="none"/>
              </a:ln>
            </p:spPr>
            <p:txBody>
              <a:bodyPr anchorCtr="0" anchor="ctr" bIns="64375" lIns="64375" spcFirstLastPara="1" rIns="64375" wrap="square" tIns="64375">
                <a:noAutofit/>
              </a:bodyPr>
              <a:lstStyle/>
              <a:p>
                <a:pPr indent="0" lvl="0" marL="0" rtl="0" algn="ctr">
                  <a:spcBef>
                    <a:spcPts val="0"/>
                  </a:spcBef>
                  <a:spcAft>
                    <a:spcPts val="0"/>
                  </a:spcAft>
                  <a:buNone/>
                </a:pPr>
                <a:r>
                  <a:t/>
                </a:r>
                <a:endParaRPr sz="985">
                  <a:latin typeface="Proxima Nova"/>
                  <a:ea typeface="Proxima Nova"/>
                  <a:cs typeface="Proxima Nova"/>
                  <a:sym typeface="Proxima Nova"/>
                </a:endParaRPr>
              </a:p>
            </p:txBody>
          </p:sp>
          <p:sp>
            <p:nvSpPr>
              <p:cNvPr id="196" name="Google Shape;196;p32"/>
              <p:cNvSpPr txBox="1"/>
              <p:nvPr/>
            </p:nvSpPr>
            <p:spPr>
              <a:xfrm>
                <a:off x="4903470" y="1920906"/>
                <a:ext cx="1124700" cy="368700"/>
              </a:xfrm>
              <a:prstGeom prst="rect">
                <a:avLst/>
              </a:prstGeom>
              <a:noFill/>
              <a:ln>
                <a:noFill/>
              </a:ln>
            </p:spPr>
            <p:txBody>
              <a:bodyPr anchorCtr="0" anchor="t" bIns="64375" lIns="64375" spcFirstLastPara="1" rIns="64375" wrap="square" tIns="64375">
                <a:spAutoFit/>
              </a:bodyPr>
              <a:lstStyle/>
              <a:p>
                <a:pPr indent="0" lvl="0" marL="0" rtl="0" algn="ctr">
                  <a:spcBef>
                    <a:spcPts val="0"/>
                  </a:spcBef>
                  <a:spcAft>
                    <a:spcPts val="0"/>
                  </a:spcAft>
                  <a:buNone/>
                </a:pPr>
                <a:r>
                  <a:rPr b="1" lang="en" sz="1336">
                    <a:solidFill>
                      <a:srgbClr val="0A0A08"/>
                    </a:solidFill>
                    <a:latin typeface="Proxima Nova"/>
                    <a:ea typeface="Proxima Nova"/>
                    <a:cs typeface="Proxima Nova"/>
                    <a:sym typeface="Proxima Nova"/>
                  </a:rPr>
                  <a:t>ACOs &amp; MSOs</a:t>
                </a:r>
                <a:endParaRPr b="1" sz="1336">
                  <a:solidFill>
                    <a:srgbClr val="0A0A08"/>
                  </a:solidFill>
                  <a:latin typeface="Proxima Nova"/>
                  <a:ea typeface="Proxima Nova"/>
                  <a:cs typeface="Proxima Nova"/>
                  <a:sym typeface="Proxima Nova"/>
                </a:endParaRPr>
              </a:p>
            </p:txBody>
          </p:sp>
        </p:grpSp>
        <p:pic>
          <p:nvPicPr>
            <p:cNvPr id="197" name="Google Shape;197;p32" title="Property 1=Frame 104plus.png"/>
            <p:cNvPicPr preferRelativeResize="0"/>
            <p:nvPr/>
          </p:nvPicPr>
          <p:blipFill>
            <a:blip r:embed="rId5">
              <a:alphaModFix/>
            </a:blip>
            <a:stretch>
              <a:fillRect/>
            </a:stretch>
          </p:blipFill>
          <p:spPr>
            <a:xfrm>
              <a:off x="589721" y="3558184"/>
              <a:ext cx="266600" cy="268025"/>
            </a:xfrm>
            <a:prstGeom prst="rect">
              <a:avLst/>
            </a:prstGeom>
            <a:noFill/>
            <a:ln>
              <a:noFill/>
            </a:ln>
          </p:spPr>
        </p:pic>
      </p:grpSp>
      <p:grpSp>
        <p:nvGrpSpPr>
          <p:cNvPr id="198" name="Google Shape;198;p32"/>
          <p:cNvGrpSpPr/>
          <p:nvPr/>
        </p:nvGrpSpPr>
        <p:grpSpPr>
          <a:xfrm>
            <a:off x="144200" y="3866000"/>
            <a:ext cx="1638046" cy="882658"/>
            <a:chOff x="59609" y="4111264"/>
            <a:chExt cx="1348408" cy="726587"/>
          </a:xfrm>
        </p:grpSpPr>
        <p:grpSp>
          <p:nvGrpSpPr>
            <p:cNvPr id="199" name="Google Shape;199;p32"/>
            <p:cNvGrpSpPr/>
            <p:nvPr/>
          </p:nvGrpSpPr>
          <p:grpSpPr>
            <a:xfrm>
              <a:off x="59609" y="4111264"/>
              <a:ext cx="1348408" cy="726587"/>
              <a:chOff x="4937126" y="1461419"/>
              <a:chExt cx="1074600" cy="969300"/>
            </a:xfrm>
          </p:grpSpPr>
          <p:sp>
            <p:nvSpPr>
              <p:cNvPr id="200" name="Google Shape;200;p32"/>
              <p:cNvSpPr/>
              <p:nvPr/>
            </p:nvSpPr>
            <p:spPr>
              <a:xfrm>
                <a:off x="4937126" y="1461419"/>
                <a:ext cx="1074600" cy="969300"/>
              </a:xfrm>
              <a:prstGeom prst="roundRect">
                <a:avLst>
                  <a:gd fmla="val 21945" name="adj"/>
                </a:avLst>
              </a:prstGeom>
              <a:solidFill>
                <a:srgbClr val="FFC304">
                  <a:alpha val="24050"/>
                </a:srgbClr>
              </a:solidFill>
              <a:ln cap="flat" cmpd="sng" w="11575">
                <a:solidFill>
                  <a:srgbClr val="0A0A08"/>
                </a:solidFill>
                <a:prstDash val="solid"/>
                <a:round/>
                <a:headEnd len="sm" w="sm" type="none"/>
                <a:tailEnd len="sm" w="sm" type="none"/>
              </a:ln>
            </p:spPr>
            <p:txBody>
              <a:bodyPr anchorCtr="0" anchor="ctr" bIns="64375" lIns="64375" spcFirstLastPara="1" rIns="64375" wrap="square" tIns="64375">
                <a:noAutofit/>
              </a:bodyPr>
              <a:lstStyle/>
              <a:p>
                <a:pPr indent="0" lvl="0" marL="0" rtl="0" algn="ctr">
                  <a:spcBef>
                    <a:spcPts val="0"/>
                  </a:spcBef>
                  <a:spcAft>
                    <a:spcPts val="0"/>
                  </a:spcAft>
                  <a:buNone/>
                </a:pPr>
                <a:r>
                  <a:t/>
                </a:r>
                <a:endParaRPr sz="985">
                  <a:latin typeface="Proxima Nova"/>
                  <a:ea typeface="Proxima Nova"/>
                  <a:cs typeface="Proxima Nova"/>
                  <a:sym typeface="Proxima Nova"/>
                </a:endParaRPr>
              </a:p>
            </p:txBody>
          </p:sp>
          <p:sp>
            <p:nvSpPr>
              <p:cNvPr id="201" name="Google Shape;201;p32"/>
              <p:cNvSpPr txBox="1"/>
              <p:nvPr/>
            </p:nvSpPr>
            <p:spPr>
              <a:xfrm>
                <a:off x="4988877" y="1836112"/>
                <a:ext cx="971100" cy="594600"/>
              </a:xfrm>
              <a:prstGeom prst="rect">
                <a:avLst/>
              </a:prstGeom>
              <a:noFill/>
              <a:ln>
                <a:noFill/>
              </a:ln>
            </p:spPr>
            <p:txBody>
              <a:bodyPr anchorCtr="0" anchor="t" bIns="64375" lIns="64375" spcFirstLastPara="1" rIns="64375" wrap="square" tIns="64375">
                <a:spAutoFit/>
              </a:bodyPr>
              <a:lstStyle/>
              <a:p>
                <a:pPr indent="0" lvl="0" marL="0" rtl="0" algn="ctr">
                  <a:spcBef>
                    <a:spcPts val="0"/>
                  </a:spcBef>
                  <a:spcAft>
                    <a:spcPts val="0"/>
                  </a:spcAft>
                  <a:buNone/>
                </a:pPr>
                <a:r>
                  <a:rPr b="1" lang="en" sz="1336">
                    <a:solidFill>
                      <a:srgbClr val="0A0A08"/>
                    </a:solidFill>
                    <a:latin typeface="Proxima Nova"/>
                    <a:ea typeface="Proxima Nova"/>
                    <a:cs typeface="Proxima Nova"/>
                    <a:sym typeface="Proxima Nova"/>
                  </a:rPr>
                  <a:t>Other Data Sources</a:t>
                </a:r>
                <a:endParaRPr b="1" sz="1336">
                  <a:solidFill>
                    <a:srgbClr val="0A0A08"/>
                  </a:solidFill>
                  <a:latin typeface="Proxima Nova"/>
                  <a:ea typeface="Proxima Nova"/>
                  <a:cs typeface="Proxima Nova"/>
                  <a:sym typeface="Proxima Nova"/>
                </a:endParaRPr>
              </a:p>
            </p:txBody>
          </p:sp>
        </p:grpSp>
        <p:pic>
          <p:nvPicPr>
            <p:cNvPr id="202" name="Google Shape;202;p32" title="Property 1=Frame 3bar-graph.png"/>
            <p:cNvPicPr preferRelativeResize="0"/>
            <p:nvPr/>
          </p:nvPicPr>
          <p:blipFill>
            <a:blip r:embed="rId6">
              <a:alphaModFix/>
            </a:blip>
            <a:stretch>
              <a:fillRect/>
            </a:stretch>
          </p:blipFill>
          <p:spPr>
            <a:xfrm>
              <a:off x="600516" y="4185815"/>
              <a:ext cx="266600" cy="268077"/>
            </a:xfrm>
            <a:prstGeom prst="rect">
              <a:avLst/>
            </a:prstGeom>
            <a:noFill/>
            <a:ln>
              <a:noFill/>
            </a:ln>
          </p:spPr>
        </p:pic>
      </p:grpSp>
      <p:grpSp>
        <p:nvGrpSpPr>
          <p:cNvPr id="203" name="Google Shape;203;p32"/>
          <p:cNvGrpSpPr/>
          <p:nvPr/>
        </p:nvGrpSpPr>
        <p:grpSpPr>
          <a:xfrm>
            <a:off x="107931" y="1839651"/>
            <a:ext cx="1714415" cy="882658"/>
            <a:chOff x="37429" y="2618385"/>
            <a:chExt cx="1411274" cy="726587"/>
          </a:xfrm>
        </p:grpSpPr>
        <p:grpSp>
          <p:nvGrpSpPr>
            <p:cNvPr id="204" name="Google Shape;204;p32"/>
            <p:cNvGrpSpPr/>
            <p:nvPr/>
          </p:nvGrpSpPr>
          <p:grpSpPr>
            <a:xfrm>
              <a:off x="37429" y="2618385"/>
              <a:ext cx="1411274" cy="726587"/>
              <a:chOff x="4904726" y="1227726"/>
              <a:chExt cx="1124700" cy="969300"/>
            </a:xfrm>
          </p:grpSpPr>
          <p:sp>
            <p:nvSpPr>
              <p:cNvPr id="205" name="Google Shape;205;p32"/>
              <p:cNvSpPr/>
              <p:nvPr/>
            </p:nvSpPr>
            <p:spPr>
              <a:xfrm>
                <a:off x="4937130" y="1227726"/>
                <a:ext cx="1059900" cy="969300"/>
              </a:xfrm>
              <a:prstGeom prst="roundRect">
                <a:avLst>
                  <a:gd fmla="val 22642" name="adj"/>
                </a:avLst>
              </a:prstGeom>
              <a:solidFill>
                <a:srgbClr val="FFC304">
                  <a:alpha val="24050"/>
                </a:srgbClr>
              </a:solidFill>
              <a:ln cap="flat" cmpd="sng" w="11575">
                <a:solidFill>
                  <a:srgbClr val="0A0A08"/>
                </a:solidFill>
                <a:prstDash val="solid"/>
                <a:round/>
                <a:headEnd len="sm" w="sm" type="none"/>
                <a:tailEnd len="sm" w="sm" type="none"/>
              </a:ln>
            </p:spPr>
            <p:txBody>
              <a:bodyPr anchorCtr="0" anchor="ctr" bIns="64375" lIns="64375" spcFirstLastPara="1" rIns="64375" wrap="square" tIns="64375">
                <a:noAutofit/>
              </a:bodyPr>
              <a:lstStyle/>
              <a:p>
                <a:pPr indent="0" lvl="0" marL="0" rtl="0" algn="ctr">
                  <a:spcBef>
                    <a:spcPts val="0"/>
                  </a:spcBef>
                  <a:spcAft>
                    <a:spcPts val="0"/>
                  </a:spcAft>
                  <a:buNone/>
                </a:pPr>
                <a:r>
                  <a:t/>
                </a:r>
                <a:endParaRPr sz="985">
                  <a:latin typeface="Proxima Nova"/>
                  <a:ea typeface="Proxima Nova"/>
                  <a:cs typeface="Proxima Nova"/>
                  <a:sym typeface="Proxima Nova"/>
                </a:endParaRPr>
              </a:p>
            </p:txBody>
          </p:sp>
          <p:sp>
            <p:nvSpPr>
              <p:cNvPr id="206" name="Google Shape;206;p32"/>
              <p:cNvSpPr txBox="1"/>
              <p:nvPr/>
            </p:nvSpPr>
            <p:spPr>
              <a:xfrm>
                <a:off x="4904726" y="1674790"/>
                <a:ext cx="1124700" cy="389100"/>
              </a:xfrm>
              <a:prstGeom prst="rect">
                <a:avLst/>
              </a:prstGeom>
              <a:noFill/>
              <a:ln>
                <a:noFill/>
              </a:ln>
            </p:spPr>
            <p:txBody>
              <a:bodyPr anchorCtr="0" anchor="t" bIns="64375" lIns="64375" spcFirstLastPara="1" rIns="64375" wrap="square" tIns="64375">
                <a:spAutoFit/>
              </a:bodyPr>
              <a:lstStyle/>
              <a:p>
                <a:pPr indent="0" lvl="0" marL="0" rtl="0" algn="ctr">
                  <a:spcBef>
                    <a:spcPts val="0"/>
                  </a:spcBef>
                  <a:spcAft>
                    <a:spcPts val="0"/>
                  </a:spcAft>
                  <a:buNone/>
                </a:pPr>
                <a:r>
                  <a:rPr b="1" lang="en" sz="1457">
                    <a:solidFill>
                      <a:srgbClr val="0A0A08"/>
                    </a:solidFill>
                    <a:latin typeface="Proxima Nova"/>
                    <a:ea typeface="Proxima Nova"/>
                    <a:cs typeface="Proxima Nova"/>
                    <a:sym typeface="Proxima Nova"/>
                  </a:rPr>
                  <a:t>Payers</a:t>
                </a:r>
                <a:endParaRPr b="1" sz="1457">
                  <a:solidFill>
                    <a:srgbClr val="0A0A08"/>
                  </a:solidFill>
                  <a:latin typeface="Proxima Nova"/>
                  <a:ea typeface="Proxima Nova"/>
                  <a:cs typeface="Proxima Nova"/>
                  <a:sym typeface="Proxima Nova"/>
                </a:endParaRPr>
              </a:p>
            </p:txBody>
          </p:sp>
        </p:grpSp>
        <p:pic>
          <p:nvPicPr>
            <p:cNvPr id="207" name="Google Shape;207;p32" title="Property 1=vim_graphic027 1clipboard.png"/>
            <p:cNvPicPr preferRelativeResize="0"/>
            <p:nvPr/>
          </p:nvPicPr>
          <p:blipFill>
            <a:blip r:embed="rId7">
              <a:alphaModFix/>
            </a:blip>
            <a:stretch>
              <a:fillRect/>
            </a:stretch>
          </p:blipFill>
          <p:spPr>
            <a:xfrm>
              <a:off x="630586" y="2760669"/>
              <a:ext cx="188002" cy="233975"/>
            </a:xfrm>
            <a:prstGeom prst="rect">
              <a:avLst/>
            </a:prstGeom>
            <a:noFill/>
            <a:ln>
              <a:noFill/>
            </a:ln>
          </p:spPr>
        </p:pic>
      </p:grpSp>
      <p:sp>
        <p:nvSpPr>
          <p:cNvPr id="208" name="Google Shape;208;p32"/>
          <p:cNvSpPr/>
          <p:nvPr/>
        </p:nvSpPr>
        <p:spPr>
          <a:xfrm>
            <a:off x="5833812" y="727792"/>
            <a:ext cx="960600" cy="921300"/>
          </a:xfrm>
          <a:prstGeom prst="roundRect">
            <a:avLst>
              <a:gd fmla="val 16667" name="adj"/>
            </a:avLst>
          </a:prstGeom>
          <a:solidFill>
            <a:srgbClr val="DB15EE">
              <a:alpha val="50000"/>
            </a:srgbClr>
          </a:solidFill>
          <a:ln cap="flat" cmpd="sng" w="13425">
            <a:solidFill>
              <a:srgbClr val="0A0A08"/>
            </a:solidFill>
            <a:prstDash val="solid"/>
            <a:round/>
            <a:headEnd len="sm" w="sm" type="none"/>
            <a:tailEnd len="sm" w="sm" type="none"/>
          </a:ln>
        </p:spPr>
        <p:txBody>
          <a:bodyPr anchorCtr="0" anchor="ctr" bIns="128850" lIns="128850" spcFirstLastPara="1" rIns="128850" wrap="square" tIns="128850">
            <a:noAutofit/>
          </a:bodyPr>
          <a:lstStyle/>
          <a:p>
            <a:pPr indent="0" lvl="0" marL="0" rtl="0" algn="ctr">
              <a:spcBef>
                <a:spcPts val="0"/>
              </a:spcBef>
              <a:spcAft>
                <a:spcPts val="0"/>
              </a:spcAft>
              <a:buNone/>
            </a:pPr>
            <a:r>
              <a:t/>
            </a:r>
            <a:endParaRPr sz="1973">
              <a:latin typeface="Proxima Nova"/>
              <a:ea typeface="Proxima Nova"/>
              <a:cs typeface="Proxima Nova"/>
              <a:sym typeface="Proxima Nova"/>
            </a:endParaRPr>
          </a:p>
        </p:txBody>
      </p:sp>
      <p:sp>
        <p:nvSpPr>
          <p:cNvPr id="209" name="Google Shape;209;p32"/>
          <p:cNvSpPr/>
          <p:nvPr/>
        </p:nvSpPr>
        <p:spPr>
          <a:xfrm>
            <a:off x="6918237" y="727792"/>
            <a:ext cx="960600" cy="921300"/>
          </a:xfrm>
          <a:prstGeom prst="roundRect">
            <a:avLst>
              <a:gd fmla="val 16667" name="adj"/>
            </a:avLst>
          </a:prstGeom>
          <a:solidFill>
            <a:srgbClr val="DB15EE">
              <a:alpha val="50000"/>
            </a:srgbClr>
          </a:solidFill>
          <a:ln cap="flat" cmpd="sng" w="13425">
            <a:solidFill>
              <a:schemeClr val="dk2"/>
            </a:solidFill>
            <a:prstDash val="solid"/>
            <a:round/>
            <a:headEnd len="sm" w="sm" type="none"/>
            <a:tailEnd len="sm" w="sm" type="none"/>
          </a:ln>
        </p:spPr>
        <p:txBody>
          <a:bodyPr anchorCtr="0" anchor="ctr" bIns="128850" lIns="128850" spcFirstLastPara="1" rIns="128850" wrap="square" tIns="128850">
            <a:noAutofit/>
          </a:bodyPr>
          <a:lstStyle/>
          <a:p>
            <a:pPr indent="0" lvl="0" marL="0" rtl="0" algn="ctr">
              <a:spcBef>
                <a:spcPts val="0"/>
              </a:spcBef>
              <a:spcAft>
                <a:spcPts val="0"/>
              </a:spcAft>
              <a:buNone/>
            </a:pPr>
            <a:r>
              <a:t/>
            </a:r>
            <a:endParaRPr sz="1973">
              <a:latin typeface="Proxima Nova"/>
              <a:ea typeface="Proxima Nova"/>
              <a:cs typeface="Proxima Nova"/>
              <a:sym typeface="Proxima Nova"/>
            </a:endParaRPr>
          </a:p>
        </p:txBody>
      </p:sp>
      <p:sp>
        <p:nvSpPr>
          <p:cNvPr id="210" name="Google Shape;210;p32"/>
          <p:cNvSpPr/>
          <p:nvPr/>
        </p:nvSpPr>
        <p:spPr>
          <a:xfrm>
            <a:off x="8002062" y="727796"/>
            <a:ext cx="960600" cy="921300"/>
          </a:xfrm>
          <a:prstGeom prst="roundRect">
            <a:avLst>
              <a:gd fmla="val 16667" name="adj"/>
            </a:avLst>
          </a:prstGeom>
          <a:solidFill>
            <a:srgbClr val="DB15EE">
              <a:alpha val="50000"/>
            </a:srgbClr>
          </a:solidFill>
          <a:ln cap="flat" cmpd="sng" w="13425">
            <a:solidFill>
              <a:schemeClr val="dk2"/>
            </a:solidFill>
            <a:prstDash val="solid"/>
            <a:round/>
            <a:headEnd len="sm" w="sm" type="none"/>
            <a:tailEnd len="sm" w="sm" type="none"/>
          </a:ln>
        </p:spPr>
        <p:txBody>
          <a:bodyPr anchorCtr="0" anchor="ctr" bIns="128850" lIns="128850" spcFirstLastPara="1" rIns="128850" wrap="square" tIns="128850">
            <a:noAutofit/>
          </a:bodyPr>
          <a:lstStyle/>
          <a:p>
            <a:pPr indent="0" lvl="0" marL="0" rtl="0" algn="ctr">
              <a:spcBef>
                <a:spcPts val="0"/>
              </a:spcBef>
              <a:spcAft>
                <a:spcPts val="0"/>
              </a:spcAft>
              <a:buNone/>
            </a:pPr>
            <a:r>
              <a:t/>
            </a:r>
            <a:endParaRPr sz="1973">
              <a:latin typeface="Proxima Nova"/>
              <a:ea typeface="Proxima Nova"/>
              <a:cs typeface="Proxima Nova"/>
              <a:sym typeface="Proxima Nova"/>
            </a:endParaRPr>
          </a:p>
        </p:txBody>
      </p:sp>
      <p:grpSp>
        <p:nvGrpSpPr>
          <p:cNvPr id="211" name="Google Shape;211;p32"/>
          <p:cNvGrpSpPr/>
          <p:nvPr/>
        </p:nvGrpSpPr>
        <p:grpSpPr>
          <a:xfrm>
            <a:off x="5603479" y="931974"/>
            <a:ext cx="1421263" cy="510522"/>
            <a:chOff x="5131197" y="1170376"/>
            <a:chExt cx="803700" cy="625026"/>
          </a:xfrm>
        </p:grpSpPr>
        <p:sp>
          <p:nvSpPr>
            <p:cNvPr id="212" name="Google Shape;212;p32"/>
            <p:cNvSpPr/>
            <p:nvPr/>
          </p:nvSpPr>
          <p:spPr>
            <a:xfrm>
              <a:off x="5469396" y="1170376"/>
              <a:ext cx="127302" cy="206894"/>
            </a:xfrm>
            <a:custGeom>
              <a:rect b="b" l="l" r="r" t="t"/>
              <a:pathLst>
                <a:path extrusionOk="0" h="133912" w="166408">
                  <a:moveTo>
                    <a:pt x="64434" y="14008"/>
                  </a:moveTo>
                  <a:lnTo>
                    <a:pt x="77321" y="30257"/>
                  </a:lnTo>
                  <a:lnTo>
                    <a:pt x="88526" y="15689"/>
                  </a:lnTo>
                  <a:lnTo>
                    <a:pt x="93569" y="10646"/>
                  </a:lnTo>
                  <a:lnTo>
                    <a:pt x="105896" y="3923"/>
                  </a:lnTo>
                  <a:lnTo>
                    <a:pt x="119343" y="2242"/>
                  </a:lnTo>
                  <a:lnTo>
                    <a:pt x="132790" y="5604"/>
                  </a:lnTo>
                  <a:lnTo>
                    <a:pt x="138953" y="9526"/>
                  </a:lnTo>
                  <a:lnTo>
                    <a:pt x="143435" y="13448"/>
                  </a:lnTo>
                  <a:lnTo>
                    <a:pt x="150159" y="22973"/>
                  </a:lnTo>
                  <a:lnTo>
                    <a:pt x="152960" y="34179"/>
                  </a:lnTo>
                  <a:lnTo>
                    <a:pt x="152400" y="45385"/>
                  </a:lnTo>
                  <a:lnTo>
                    <a:pt x="150159" y="50988"/>
                  </a:lnTo>
                  <a:lnTo>
                    <a:pt x="156882" y="57711"/>
                  </a:lnTo>
                  <a:lnTo>
                    <a:pt x="165287" y="75641"/>
                  </a:lnTo>
                  <a:lnTo>
                    <a:pt x="166407" y="86286"/>
                  </a:lnTo>
                  <a:lnTo>
                    <a:pt x="165287" y="95811"/>
                  </a:lnTo>
                  <a:lnTo>
                    <a:pt x="158003" y="113180"/>
                  </a:lnTo>
                  <a:lnTo>
                    <a:pt x="145116" y="126067"/>
                  </a:lnTo>
                  <a:lnTo>
                    <a:pt x="128307" y="133351"/>
                  </a:lnTo>
                  <a:lnTo>
                    <a:pt x="118782" y="133911"/>
                  </a:lnTo>
                  <a:lnTo>
                    <a:pt x="110938" y="133351"/>
                  </a:lnTo>
                  <a:lnTo>
                    <a:pt x="96931" y="128869"/>
                  </a:lnTo>
                  <a:lnTo>
                    <a:pt x="91328" y="124946"/>
                  </a:lnTo>
                  <a:lnTo>
                    <a:pt x="87966" y="127748"/>
                  </a:lnTo>
                  <a:lnTo>
                    <a:pt x="80682" y="129989"/>
                  </a:lnTo>
                  <a:lnTo>
                    <a:pt x="76200" y="130549"/>
                  </a:lnTo>
                  <a:lnTo>
                    <a:pt x="70597" y="129989"/>
                  </a:lnTo>
                  <a:lnTo>
                    <a:pt x="61632" y="124946"/>
                  </a:lnTo>
                  <a:lnTo>
                    <a:pt x="57710" y="121024"/>
                  </a:lnTo>
                  <a:lnTo>
                    <a:pt x="7284" y="57151"/>
                  </a:lnTo>
                  <a:lnTo>
                    <a:pt x="3362" y="50988"/>
                  </a:lnTo>
                  <a:lnTo>
                    <a:pt x="0" y="38101"/>
                  </a:lnTo>
                  <a:lnTo>
                    <a:pt x="1681" y="24094"/>
                  </a:lnTo>
                  <a:lnTo>
                    <a:pt x="8404" y="12327"/>
                  </a:lnTo>
                  <a:lnTo>
                    <a:pt x="14007" y="7845"/>
                  </a:lnTo>
                  <a:lnTo>
                    <a:pt x="20171" y="3363"/>
                  </a:lnTo>
                  <a:lnTo>
                    <a:pt x="33618" y="1"/>
                  </a:lnTo>
                  <a:lnTo>
                    <a:pt x="47065" y="1682"/>
                  </a:lnTo>
                  <a:lnTo>
                    <a:pt x="59391" y="8405"/>
                  </a:lnTo>
                  <a:close/>
                  <a:moveTo>
                    <a:pt x="132229" y="18491"/>
                  </a:moveTo>
                  <a:lnTo>
                    <a:pt x="137832" y="23533"/>
                  </a:lnTo>
                  <a:lnTo>
                    <a:pt x="142315" y="36980"/>
                  </a:lnTo>
                  <a:lnTo>
                    <a:pt x="140634" y="44264"/>
                  </a:lnTo>
                  <a:lnTo>
                    <a:pt x="135591" y="41463"/>
                  </a:lnTo>
                  <a:lnTo>
                    <a:pt x="124385" y="38661"/>
                  </a:lnTo>
                  <a:lnTo>
                    <a:pt x="118782" y="38661"/>
                  </a:lnTo>
                  <a:lnTo>
                    <a:pt x="110938" y="39221"/>
                  </a:lnTo>
                  <a:lnTo>
                    <a:pt x="96931" y="43704"/>
                  </a:lnTo>
                  <a:lnTo>
                    <a:pt x="90768" y="47626"/>
                  </a:lnTo>
                  <a:lnTo>
                    <a:pt x="84604" y="39221"/>
                  </a:lnTo>
                  <a:lnTo>
                    <a:pt x="97491" y="22973"/>
                  </a:lnTo>
                  <a:lnTo>
                    <a:pt x="100853" y="19051"/>
                  </a:lnTo>
                  <a:lnTo>
                    <a:pt x="109257" y="14569"/>
                  </a:lnTo>
                  <a:lnTo>
                    <a:pt x="118782" y="13448"/>
                  </a:lnTo>
                  <a:lnTo>
                    <a:pt x="127747" y="15689"/>
                  </a:lnTo>
                  <a:close/>
                  <a:moveTo>
                    <a:pt x="69476" y="40342"/>
                  </a:moveTo>
                  <a:lnTo>
                    <a:pt x="81803" y="56030"/>
                  </a:lnTo>
                  <a:lnTo>
                    <a:pt x="76760" y="62194"/>
                  </a:lnTo>
                  <a:lnTo>
                    <a:pt x="71157" y="77882"/>
                  </a:lnTo>
                  <a:lnTo>
                    <a:pt x="71157" y="86286"/>
                  </a:lnTo>
                  <a:lnTo>
                    <a:pt x="71157" y="95251"/>
                  </a:lnTo>
                  <a:lnTo>
                    <a:pt x="77321" y="110939"/>
                  </a:lnTo>
                  <a:lnTo>
                    <a:pt x="82363" y="117663"/>
                  </a:lnTo>
                  <a:lnTo>
                    <a:pt x="79562" y="118783"/>
                  </a:lnTo>
                  <a:lnTo>
                    <a:pt x="76200" y="119344"/>
                  </a:lnTo>
                  <a:lnTo>
                    <a:pt x="70597" y="118223"/>
                  </a:lnTo>
                  <a:lnTo>
                    <a:pt x="66675" y="114301"/>
                  </a:lnTo>
                  <a:lnTo>
                    <a:pt x="66675" y="114301"/>
                  </a:lnTo>
                  <a:lnTo>
                    <a:pt x="16249" y="50427"/>
                  </a:lnTo>
                  <a:lnTo>
                    <a:pt x="13447" y="45945"/>
                  </a:lnTo>
                  <a:lnTo>
                    <a:pt x="11206" y="36980"/>
                  </a:lnTo>
                  <a:lnTo>
                    <a:pt x="12326" y="28016"/>
                  </a:lnTo>
                  <a:lnTo>
                    <a:pt x="16809" y="19611"/>
                  </a:lnTo>
                  <a:lnTo>
                    <a:pt x="20731" y="16249"/>
                  </a:lnTo>
                  <a:lnTo>
                    <a:pt x="25213" y="14008"/>
                  </a:lnTo>
                  <a:lnTo>
                    <a:pt x="34178" y="11207"/>
                  </a:lnTo>
                  <a:lnTo>
                    <a:pt x="43703" y="12327"/>
                  </a:lnTo>
                  <a:lnTo>
                    <a:pt x="52107" y="17370"/>
                  </a:lnTo>
                  <a:lnTo>
                    <a:pt x="55469" y="20732"/>
                  </a:lnTo>
                  <a:lnTo>
                    <a:pt x="70037" y="39221"/>
                  </a:lnTo>
                  <a:close/>
                  <a:moveTo>
                    <a:pt x="118782" y="49867"/>
                  </a:moveTo>
                  <a:lnTo>
                    <a:pt x="110938" y="50427"/>
                  </a:lnTo>
                  <a:lnTo>
                    <a:pt x="98051" y="56030"/>
                  </a:lnTo>
                  <a:lnTo>
                    <a:pt x="87966" y="65555"/>
                  </a:lnTo>
                  <a:lnTo>
                    <a:pt x="82363" y="79002"/>
                  </a:lnTo>
                  <a:lnTo>
                    <a:pt x="82363" y="86286"/>
                  </a:lnTo>
                  <a:lnTo>
                    <a:pt x="82363" y="93570"/>
                  </a:lnTo>
                  <a:lnTo>
                    <a:pt x="87966" y="107017"/>
                  </a:lnTo>
                  <a:lnTo>
                    <a:pt x="98051" y="116542"/>
                  </a:lnTo>
                  <a:lnTo>
                    <a:pt x="110938" y="122145"/>
                  </a:lnTo>
                  <a:lnTo>
                    <a:pt x="118782" y="122705"/>
                  </a:lnTo>
                  <a:lnTo>
                    <a:pt x="126066" y="122145"/>
                  </a:lnTo>
                  <a:lnTo>
                    <a:pt x="138953" y="116542"/>
                  </a:lnTo>
                  <a:lnTo>
                    <a:pt x="149038" y="107017"/>
                  </a:lnTo>
                  <a:lnTo>
                    <a:pt x="154641" y="93570"/>
                  </a:lnTo>
                  <a:lnTo>
                    <a:pt x="155201" y="86286"/>
                  </a:lnTo>
                  <a:lnTo>
                    <a:pt x="154641" y="79002"/>
                  </a:lnTo>
                  <a:lnTo>
                    <a:pt x="149038" y="65555"/>
                  </a:lnTo>
                  <a:lnTo>
                    <a:pt x="138953" y="56030"/>
                  </a:lnTo>
                  <a:lnTo>
                    <a:pt x="126066" y="50427"/>
                  </a:lnTo>
                  <a:close/>
                  <a:moveTo>
                    <a:pt x="103654" y="78442"/>
                  </a:moveTo>
                  <a:lnTo>
                    <a:pt x="104775" y="75641"/>
                  </a:lnTo>
                  <a:lnTo>
                    <a:pt x="103654" y="73399"/>
                  </a:lnTo>
                  <a:lnTo>
                    <a:pt x="100853" y="71719"/>
                  </a:lnTo>
                  <a:lnTo>
                    <a:pt x="98612" y="73399"/>
                  </a:lnTo>
                  <a:lnTo>
                    <a:pt x="87966" y="84045"/>
                  </a:lnTo>
                  <a:lnTo>
                    <a:pt x="86846" y="86286"/>
                  </a:lnTo>
                  <a:lnTo>
                    <a:pt x="87966" y="88527"/>
                  </a:lnTo>
                  <a:lnTo>
                    <a:pt x="98612" y="99173"/>
                  </a:lnTo>
                  <a:lnTo>
                    <a:pt x="100853" y="100854"/>
                  </a:lnTo>
                  <a:lnTo>
                    <a:pt x="103654" y="99173"/>
                  </a:lnTo>
                  <a:lnTo>
                    <a:pt x="104775" y="96932"/>
                  </a:lnTo>
                  <a:lnTo>
                    <a:pt x="103654" y="94130"/>
                  </a:lnTo>
                  <a:lnTo>
                    <a:pt x="95250" y="86286"/>
                  </a:lnTo>
                  <a:close/>
                  <a:moveTo>
                    <a:pt x="133350" y="73399"/>
                  </a:moveTo>
                  <a:lnTo>
                    <a:pt x="136151" y="71719"/>
                  </a:lnTo>
                  <a:lnTo>
                    <a:pt x="138393" y="73399"/>
                  </a:lnTo>
                  <a:lnTo>
                    <a:pt x="149038" y="84045"/>
                  </a:lnTo>
                  <a:lnTo>
                    <a:pt x="150159" y="86286"/>
                  </a:lnTo>
                  <a:lnTo>
                    <a:pt x="149038" y="88527"/>
                  </a:lnTo>
                  <a:lnTo>
                    <a:pt x="138393" y="99173"/>
                  </a:lnTo>
                  <a:lnTo>
                    <a:pt x="136151" y="100854"/>
                  </a:lnTo>
                  <a:lnTo>
                    <a:pt x="133350" y="99173"/>
                  </a:lnTo>
                  <a:lnTo>
                    <a:pt x="132229" y="96932"/>
                  </a:lnTo>
                  <a:lnTo>
                    <a:pt x="133350" y="94130"/>
                  </a:lnTo>
                  <a:lnTo>
                    <a:pt x="141754" y="86286"/>
                  </a:lnTo>
                  <a:lnTo>
                    <a:pt x="133350" y="78442"/>
                  </a:lnTo>
                  <a:lnTo>
                    <a:pt x="132229" y="75641"/>
                  </a:lnTo>
                  <a:close/>
                  <a:moveTo>
                    <a:pt x="127187" y="66116"/>
                  </a:moveTo>
                  <a:lnTo>
                    <a:pt x="127187" y="63314"/>
                  </a:lnTo>
                  <a:lnTo>
                    <a:pt x="124385" y="61633"/>
                  </a:lnTo>
                  <a:lnTo>
                    <a:pt x="121584" y="62194"/>
                  </a:lnTo>
                  <a:lnTo>
                    <a:pt x="120463" y="64435"/>
                  </a:lnTo>
                  <a:lnTo>
                    <a:pt x="109818" y="106457"/>
                  </a:lnTo>
                  <a:lnTo>
                    <a:pt x="109818" y="109258"/>
                  </a:lnTo>
                  <a:lnTo>
                    <a:pt x="112619" y="110939"/>
                  </a:lnTo>
                  <a:lnTo>
                    <a:pt x="115421" y="110379"/>
                  </a:lnTo>
                  <a:lnTo>
                    <a:pt x="116541" y="108138"/>
                  </a:lnTo>
                  <a:close/>
                </a:path>
              </a:pathLst>
            </a:custGeom>
            <a:solidFill>
              <a:srgbClr val="0A0A08"/>
            </a:solidFill>
            <a:ln>
              <a:noFill/>
            </a:ln>
          </p:spPr>
          <p:txBody>
            <a:bodyPr anchorCtr="0" anchor="ctr" bIns="38300" lIns="38300" spcFirstLastPara="1" rIns="38300" wrap="square" tIns="38300">
              <a:noAutofit/>
            </a:bodyPr>
            <a:lstStyle/>
            <a:p>
              <a:pPr indent="0" lvl="0" marL="0" rtl="0" algn="l">
                <a:spcBef>
                  <a:spcPts val="0"/>
                </a:spcBef>
                <a:spcAft>
                  <a:spcPts val="0"/>
                </a:spcAft>
                <a:buNone/>
              </a:pPr>
              <a:r>
                <a:t/>
              </a:r>
              <a:endParaRPr sz="980">
                <a:solidFill>
                  <a:srgbClr val="0A0A08"/>
                </a:solidFill>
              </a:endParaRPr>
            </a:p>
          </p:txBody>
        </p:sp>
        <p:sp>
          <p:nvSpPr>
            <p:cNvPr id="213" name="Google Shape;213;p32"/>
            <p:cNvSpPr txBox="1"/>
            <p:nvPr/>
          </p:nvSpPr>
          <p:spPr>
            <a:xfrm>
              <a:off x="5131197" y="1371502"/>
              <a:ext cx="803700" cy="423900"/>
            </a:xfrm>
            <a:prstGeom prst="rect">
              <a:avLst/>
            </a:prstGeom>
            <a:noFill/>
            <a:ln>
              <a:noFill/>
            </a:ln>
          </p:spPr>
          <p:txBody>
            <a:bodyPr anchorCtr="0" anchor="t" bIns="74700" lIns="74700" spcFirstLastPara="1" rIns="74700" wrap="square" tIns="74700">
              <a:spAutoFit/>
            </a:bodyPr>
            <a:lstStyle/>
            <a:p>
              <a:pPr indent="0" lvl="0" marL="0" rtl="0" algn="ctr">
                <a:spcBef>
                  <a:spcPts val="0"/>
                </a:spcBef>
                <a:spcAft>
                  <a:spcPts val="0"/>
                </a:spcAft>
                <a:buNone/>
              </a:pPr>
              <a:r>
                <a:rPr lang="en" sz="1268">
                  <a:solidFill>
                    <a:srgbClr val="0A0A08"/>
                  </a:solidFill>
                  <a:latin typeface="Proxima Nova"/>
                  <a:ea typeface="Proxima Nova"/>
                  <a:cs typeface="Proxima Nova"/>
                  <a:sym typeface="Proxima Nova"/>
                </a:rPr>
                <a:t>Vim apps</a:t>
              </a:r>
              <a:endParaRPr sz="1268">
                <a:solidFill>
                  <a:srgbClr val="0A0A08"/>
                </a:solidFill>
                <a:latin typeface="Proxima Nova"/>
                <a:ea typeface="Proxima Nova"/>
                <a:cs typeface="Proxima Nova"/>
                <a:sym typeface="Proxima Nova"/>
              </a:endParaRPr>
            </a:p>
          </p:txBody>
        </p:sp>
      </p:grpSp>
      <p:sp>
        <p:nvSpPr>
          <p:cNvPr id="214" name="Google Shape;214;p32"/>
          <p:cNvSpPr txBox="1"/>
          <p:nvPr/>
        </p:nvSpPr>
        <p:spPr>
          <a:xfrm>
            <a:off x="6482446" y="264282"/>
            <a:ext cx="1874100" cy="355500"/>
          </a:xfrm>
          <a:prstGeom prst="rect">
            <a:avLst/>
          </a:prstGeom>
          <a:noFill/>
          <a:ln>
            <a:noFill/>
          </a:ln>
          <a:effectLst>
            <a:outerShdw blurRad="42716" rotWithShape="0" algn="bl" dir="5400000" dist="14239">
              <a:schemeClr val="lt1"/>
            </a:outerShdw>
          </a:effectLst>
        </p:spPr>
        <p:txBody>
          <a:bodyPr anchorCtr="0" anchor="t" bIns="68350" lIns="68350" spcFirstLastPara="1" rIns="68350" wrap="square" tIns="68350">
            <a:spAutoFit/>
          </a:bodyPr>
          <a:lstStyle/>
          <a:p>
            <a:pPr indent="0" lvl="0" marL="0" rtl="0" algn="ctr">
              <a:spcBef>
                <a:spcPts val="0"/>
              </a:spcBef>
              <a:spcAft>
                <a:spcPts val="0"/>
              </a:spcAft>
              <a:buNone/>
            </a:pPr>
            <a:r>
              <a:rPr b="1" lang="en" sz="1412">
                <a:solidFill>
                  <a:srgbClr val="0A0A08"/>
                </a:solidFill>
                <a:latin typeface="Proxima Nova"/>
                <a:ea typeface="Proxima Nova"/>
                <a:cs typeface="Proxima Nova"/>
                <a:sym typeface="Proxima Nova"/>
              </a:rPr>
              <a:t>One-Time Login</a:t>
            </a:r>
            <a:endParaRPr b="1" sz="1412">
              <a:solidFill>
                <a:srgbClr val="0A0A08"/>
              </a:solidFill>
              <a:latin typeface="Proxima Nova"/>
              <a:ea typeface="Proxima Nova"/>
              <a:cs typeface="Proxima Nova"/>
              <a:sym typeface="Proxima Nova"/>
            </a:endParaRPr>
          </a:p>
        </p:txBody>
      </p:sp>
      <p:grpSp>
        <p:nvGrpSpPr>
          <p:cNvPr id="215" name="Google Shape;215;p32"/>
          <p:cNvGrpSpPr/>
          <p:nvPr/>
        </p:nvGrpSpPr>
        <p:grpSpPr>
          <a:xfrm>
            <a:off x="7934988" y="944390"/>
            <a:ext cx="1095329" cy="692404"/>
            <a:chOff x="8213841" y="2022231"/>
            <a:chExt cx="1341000" cy="847703"/>
          </a:xfrm>
        </p:grpSpPr>
        <p:sp>
          <p:nvSpPr>
            <p:cNvPr id="216" name="Google Shape;216;p32"/>
            <p:cNvSpPr/>
            <p:nvPr/>
          </p:nvSpPr>
          <p:spPr>
            <a:xfrm>
              <a:off x="8781974" y="2022231"/>
              <a:ext cx="204770" cy="194721"/>
            </a:xfrm>
            <a:custGeom>
              <a:rect b="b" l="l" r="r" t="t"/>
              <a:pathLst>
                <a:path extrusionOk="0" h="162606" w="170998">
                  <a:moveTo>
                    <a:pt x="91531" y="3673"/>
                  </a:moveTo>
                  <a:lnTo>
                    <a:pt x="90482" y="2099"/>
                  </a:lnTo>
                  <a:lnTo>
                    <a:pt x="87335" y="1"/>
                  </a:lnTo>
                  <a:lnTo>
                    <a:pt x="83663" y="1"/>
                  </a:lnTo>
                  <a:lnTo>
                    <a:pt x="80516" y="2099"/>
                  </a:lnTo>
                  <a:lnTo>
                    <a:pt x="79467" y="3673"/>
                  </a:lnTo>
                  <a:lnTo>
                    <a:pt x="58224" y="51667"/>
                  </a:lnTo>
                  <a:lnTo>
                    <a:pt x="6033" y="57175"/>
                  </a:lnTo>
                  <a:lnTo>
                    <a:pt x="3935" y="57699"/>
                  </a:lnTo>
                  <a:lnTo>
                    <a:pt x="1312" y="60060"/>
                  </a:lnTo>
                  <a:lnTo>
                    <a:pt x="1" y="63469"/>
                  </a:lnTo>
                  <a:lnTo>
                    <a:pt x="1050" y="67141"/>
                  </a:lnTo>
                  <a:lnTo>
                    <a:pt x="2361" y="68714"/>
                  </a:lnTo>
                  <a:lnTo>
                    <a:pt x="41176" y="103596"/>
                  </a:lnTo>
                  <a:lnTo>
                    <a:pt x="30423" y="154737"/>
                  </a:lnTo>
                  <a:lnTo>
                    <a:pt x="30161" y="156836"/>
                  </a:lnTo>
                  <a:lnTo>
                    <a:pt x="31472" y="160245"/>
                  </a:lnTo>
                  <a:lnTo>
                    <a:pt x="34620" y="162343"/>
                  </a:lnTo>
                  <a:lnTo>
                    <a:pt x="38291" y="162605"/>
                  </a:lnTo>
                  <a:lnTo>
                    <a:pt x="40127" y="161819"/>
                  </a:lnTo>
                  <a:lnTo>
                    <a:pt x="85499" y="135592"/>
                  </a:lnTo>
                  <a:lnTo>
                    <a:pt x="130871" y="161819"/>
                  </a:lnTo>
                  <a:lnTo>
                    <a:pt x="132707" y="162605"/>
                  </a:lnTo>
                  <a:lnTo>
                    <a:pt x="136379" y="162343"/>
                  </a:lnTo>
                  <a:lnTo>
                    <a:pt x="139526" y="160245"/>
                  </a:lnTo>
                  <a:lnTo>
                    <a:pt x="140837" y="156836"/>
                  </a:lnTo>
                  <a:lnTo>
                    <a:pt x="140575" y="154737"/>
                  </a:lnTo>
                  <a:lnTo>
                    <a:pt x="129822" y="103596"/>
                  </a:lnTo>
                  <a:lnTo>
                    <a:pt x="168637" y="68714"/>
                  </a:lnTo>
                  <a:lnTo>
                    <a:pt x="169949" y="67141"/>
                  </a:lnTo>
                  <a:lnTo>
                    <a:pt x="170998" y="63469"/>
                  </a:lnTo>
                  <a:lnTo>
                    <a:pt x="169686" y="60060"/>
                  </a:lnTo>
                  <a:lnTo>
                    <a:pt x="167064" y="57699"/>
                  </a:lnTo>
                  <a:lnTo>
                    <a:pt x="164966" y="57175"/>
                  </a:lnTo>
                  <a:lnTo>
                    <a:pt x="112775" y="51667"/>
                  </a:lnTo>
                  <a:close/>
                  <a:moveTo>
                    <a:pt x="85499" y="22556"/>
                  </a:moveTo>
                  <a:lnTo>
                    <a:pt x="102284" y="60322"/>
                  </a:lnTo>
                  <a:lnTo>
                    <a:pt x="103858" y="63994"/>
                  </a:lnTo>
                  <a:lnTo>
                    <a:pt x="107529" y="64256"/>
                  </a:lnTo>
                  <a:lnTo>
                    <a:pt x="148705" y="68714"/>
                  </a:lnTo>
                  <a:lnTo>
                    <a:pt x="118020" y="96252"/>
                  </a:lnTo>
                  <a:lnTo>
                    <a:pt x="115135" y="98875"/>
                  </a:lnTo>
                  <a:lnTo>
                    <a:pt x="115922" y="102547"/>
                  </a:lnTo>
                  <a:lnTo>
                    <a:pt x="124577" y="142935"/>
                  </a:lnTo>
                  <a:lnTo>
                    <a:pt x="88646" y="122479"/>
                  </a:lnTo>
                  <a:lnTo>
                    <a:pt x="85499" y="120381"/>
                  </a:lnTo>
                  <a:lnTo>
                    <a:pt x="82090" y="122479"/>
                  </a:lnTo>
                  <a:lnTo>
                    <a:pt x="46422" y="142935"/>
                  </a:lnTo>
                  <a:lnTo>
                    <a:pt x="55076" y="102547"/>
                  </a:lnTo>
                  <a:lnTo>
                    <a:pt x="55863" y="98875"/>
                  </a:lnTo>
                  <a:lnTo>
                    <a:pt x="52978" y="96252"/>
                  </a:lnTo>
                  <a:lnTo>
                    <a:pt x="22293" y="68714"/>
                  </a:lnTo>
                  <a:lnTo>
                    <a:pt x="63469" y="64256"/>
                  </a:lnTo>
                  <a:lnTo>
                    <a:pt x="67141" y="63994"/>
                  </a:lnTo>
                  <a:lnTo>
                    <a:pt x="68714" y="60322"/>
                  </a:lnTo>
                  <a:close/>
                </a:path>
              </a:pathLst>
            </a:custGeom>
            <a:solidFill>
              <a:srgbClr val="0A0A08"/>
            </a:solidFill>
            <a:ln>
              <a:noFill/>
            </a:ln>
          </p:spPr>
          <p:txBody>
            <a:bodyPr anchorCtr="0" anchor="ctr" bIns="74700" lIns="74700" spcFirstLastPara="1" rIns="74700" wrap="square" tIns="74700">
              <a:noAutofit/>
            </a:bodyPr>
            <a:lstStyle/>
            <a:p>
              <a:pPr indent="0" lvl="0" marL="0" rtl="0" algn="l">
                <a:spcBef>
                  <a:spcPts val="0"/>
                </a:spcBef>
                <a:spcAft>
                  <a:spcPts val="0"/>
                </a:spcAft>
                <a:buNone/>
              </a:pPr>
              <a:r>
                <a:t/>
              </a:r>
              <a:endParaRPr sz="980">
                <a:solidFill>
                  <a:srgbClr val="0A0A08"/>
                </a:solidFill>
              </a:endParaRPr>
            </a:p>
          </p:txBody>
        </p:sp>
        <p:sp>
          <p:nvSpPr>
            <p:cNvPr id="217" name="Google Shape;217;p32"/>
            <p:cNvSpPr txBox="1"/>
            <p:nvPr/>
          </p:nvSpPr>
          <p:spPr>
            <a:xfrm>
              <a:off x="8213841" y="2140934"/>
              <a:ext cx="1341000" cy="729000"/>
            </a:xfrm>
            <a:prstGeom prst="rect">
              <a:avLst/>
            </a:prstGeom>
            <a:noFill/>
            <a:ln>
              <a:noFill/>
            </a:ln>
          </p:spPr>
          <p:txBody>
            <a:bodyPr anchorCtr="0" anchor="t" bIns="74700" lIns="74700" spcFirstLastPara="1" rIns="74700" wrap="square" tIns="74700">
              <a:spAutoFit/>
            </a:bodyPr>
            <a:lstStyle/>
            <a:p>
              <a:pPr indent="0" lvl="0" marL="0" rtl="0" algn="ctr">
                <a:lnSpc>
                  <a:spcPct val="150000"/>
                </a:lnSpc>
                <a:spcBef>
                  <a:spcPts val="0"/>
                </a:spcBef>
                <a:spcAft>
                  <a:spcPts val="0"/>
                </a:spcAft>
                <a:buNone/>
              </a:pPr>
              <a:r>
                <a:rPr lang="en" sz="1268">
                  <a:solidFill>
                    <a:srgbClr val="0A0A08"/>
                  </a:solidFill>
                  <a:latin typeface="Proxima Nova"/>
                  <a:ea typeface="Proxima Nova"/>
                  <a:cs typeface="Proxima Nova"/>
                  <a:sym typeface="Proxima Nova"/>
                </a:rPr>
                <a:t>Your apps*</a:t>
              </a:r>
              <a:endParaRPr sz="1268">
                <a:solidFill>
                  <a:srgbClr val="0A0A08"/>
                </a:solidFill>
                <a:latin typeface="Proxima Nova"/>
                <a:ea typeface="Proxima Nova"/>
                <a:cs typeface="Proxima Nova"/>
                <a:sym typeface="Proxima Nova"/>
              </a:endParaRPr>
            </a:p>
            <a:p>
              <a:pPr indent="0" lvl="0" marL="0" rtl="0" algn="ctr">
                <a:lnSpc>
                  <a:spcPct val="150000"/>
                </a:lnSpc>
                <a:spcBef>
                  <a:spcPts val="0"/>
                </a:spcBef>
                <a:spcAft>
                  <a:spcPts val="0"/>
                </a:spcAft>
                <a:buNone/>
              </a:pPr>
              <a:r>
                <a:rPr lang="en" sz="986">
                  <a:solidFill>
                    <a:srgbClr val="0A0A08"/>
                  </a:solidFill>
                  <a:latin typeface="Proxima Nova"/>
                  <a:ea typeface="Proxima Nova"/>
                  <a:cs typeface="Proxima Nova"/>
                  <a:sym typeface="Proxima Nova"/>
                </a:rPr>
                <a:t>         *optional</a:t>
              </a:r>
              <a:endParaRPr sz="986">
                <a:solidFill>
                  <a:srgbClr val="0A0A08"/>
                </a:solidFill>
                <a:latin typeface="Proxima Nova"/>
                <a:ea typeface="Proxima Nova"/>
                <a:cs typeface="Proxima Nova"/>
                <a:sym typeface="Proxima Nova"/>
              </a:endParaRPr>
            </a:p>
          </p:txBody>
        </p:sp>
      </p:grpSp>
      <p:grpSp>
        <p:nvGrpSpPr>
          <p:cNvPr id="218" name="Google Shape;218;p32"/>
          <p:cNvGrpSpPr/>
          <p:nvPr/>
        </p:nvGrpSpPr>
        <p:grpSpPr>
          <a:xfrm>
            <a:off x="6863917" y="921649"/>
            <a:ext cx="1068619" cy="640356"/>
            <a:chOff x="8268545" y="2394565"/>
            <a:chExt cx="1308300" cy="842241"/>
          </a:xfrm>
        </p:grpSpPr>
        <p:sp>
          <p:nvSpPr>
            <p:cNvPr id="219" name="Google Shape;219;p32"/>
            <p:cNvSpPr/>
            <p:nvPr/>
          </p:nvSpPr>
          <p:spPr>
            <a:xfrm>
              <a:off x="8807238" y="2394565"/>
              <a:ext cx="230980" cy="284233"/>
            </a:xfrm>
            <a:custGeom>
              <a:rect b="b" l="l" r="r" t="t"/>
              <a:pathLst>
                <a:path extrusionOk="0" h="224690" w="182593">
                  <a:moveTo>
                    <a:pt x="85786" y="2524"/>
                  </a:moveTo>
                  <a:lnTo>
                    <a:pt x="83528" y="5312"/>
                  </a:lnTo>
                  <a:lnTo>
                    <a:pt x="81005" y="7836"/>
                  </a:lnTo>
                  <a:lnTo>
                    <a:pt x="78349" y="10359"/>
                  </a:lnTo>
                  <a:lnTo>
                    <a:pt x="75693" y="12616"/>
                  </a:lnTo>
                  <a:lnTo>
                    <a:pt x="72772" y="14741"/>
                  </a:lnTo>
                  <a:lnTo>
                    <a:pt x="69850" y="16733"/>
                  </a:lnTo>
                  <a:lnTo>
                    <a:pt x="66796" y="18592"/>
                  </a:lnTo>
                  <a:lnTo>
                    <a:pt x="63609" y="20185"/>
                  </a:lnTo>
                  <a:lnTo>
                    <a:pt x="60289" y="21646"/>
                  </a:lnTo>
                  <a:lnTo>
                    <a:pt x="56836" y="22974"/>
                  </a:lnTo>
                  <a:lnTo>
                    <a:pt x="53384" y="24037"/>
                  </a:lnTo>
                  <a:lnTo>
                    <a:pt x="49931" y="24966"/>
                  </a:lnTo>
                  <a:lnTo>
                    <a:pt x="46213" y="25630"/>
                  </a:lnTo>
                  <a:lnTo>
                    <a:pt x="42627" y="26161"/>
                  </a:lnTo>
                  <a:lnTo>
                    <a:pt x="38909" y="26427"/>
                  </a:lnTo>
                  <a:lnTo>
                    <a:pt x="35058" y="26560"/>
                  </a:lnTo>
                  <a:lnTo>
                    <a:pt x="28551" y="26294"/>
                  </a:lnTo>
                  <a:lnTo>
                    <a:pt x="22044" y="25232"/>
                  </a:lnTo>
                  <a:lnTo>
                    <a:pt x="15803" y="23638"/>
                  </a:lnTo>
                  <a:lnTo>
                    <a:pt x="9694" y="21513"/>
                  </a:lnTo>
                  <a:lnTo>
                    <a:pt x="7968" y="21115"/>
                  </a:lnTo>
                  <a:lnTo>
                    <a:pt x="6242" y="20982"/>
                  </a:lnTo>
                  <a:lnTo>
                    <a:pt x="4648" y="21381"/>
                  </a:lnTo>
                  <a:lnTo>
                    <a:pt x="3055" y="22177"/>
                  </a:lnTo>
                  <a:lnTo>
                    <a:pt x="1859" y="23240"/>
                  </a:lnTo>
                  <a:lnTo>
                    <a:pt x="797" y="24568"/>
                  </a:lnTo>
                  <a:lnTo>
                    <a:pt x="266" y="26161"/>
                  </a:lnTo>
                  <a:lnTo>
                    <a:pt x="0" y="28020"/>
                  </a:lnTo>
                  <a:lnTo>
                    <a:pt x="0" y="125624"/>
                  </a:lnTo>
                  <a:lnTo>
                    <a:pt x="133" y="129077"/>
                  </a:lnTo>
                  <a:lnTo>
                    <a:pt x="531" y="132663"/>
                  </a:lnTo>
                  <a:lnTo>
                    <a:pt x="1328" y="136248"/>
                  </a:lnTo>
                  <a:lnTo>
                    <a:pt x="2258" y="139834"/>
                  </a:lnTo>
                  <a:lnTo>
                    <a:pt x="3453" y="143153"/>
                  </a:lnTo>
                  <a:lnTo>
                    <a:pt x="4781" y="146473"/>
                  </a:lnTo>
                  <a:lnTo>
                    <a:pt x="6374" y="149793"/>
                  </a:lnTo>
                  <a:lnTo>
                    <a:pt x="8234" y="153113"/>
                  </a:lnTo>
                  <a:lnTo>
                    <a:pt x="10225" y="156433"/>
                  </a:lnTo>
                  <a:lnTo>
                    <a:pt x="12483" y="159753"/>
                  </a:lnTo>
                  <a:lnTo>
                    <a:pt x="17529" y="166392"/>
                  </a:lnTo>
                  <a:lnTo>
                    <a:pt x="23239" y="173165"/>
                  </a:lnTo>
                  <a:lnTo>
                    <a:pt x="29613" y="179805"/>
                  </a:lnTo>
                  <a:lnTo>
                    <a:pt x="36784" y="186577"/>
                  </a:lnTo>
                  <a:lnTo>
                    <a:pt x="44619" y="193350"/>
                  </a:lnTo>
                  <a:lnTo>
                    <a:pt x="51790" y="199193"/>
                  </a:lnTo>
                  <a:lnTo>
                    <a:pt x="59227" y="204770"/>
                  </a:lnTo>
                  <a:lnTo>
                    <a:pt x="66663" y="210082"/>
                  </a:lnTo>
                  <a:lnTo>
                    <a:pt x="74232" y="215261"/>
                  </a:lnTo>
                  <a:lnTo>
                    <a:pt x="78349" y="217917"/>
                  </a:lnTo>
                  <a:lnTo>
                    <a:pt x="80341" y="219112"/>
                  </a:lnTo>
                  <a:lnTo>
                    <a:pt x="82200" y="220307"/>
                  </a:lnTo>
                  <a:lnTo>
                    <a:pt x="86317" y="222830"/>
                  </a:lnTo>
                  <a:lnTo>
                    <a:pt x="87114" y="223361"/>
                  </a:lnTo>
                  <a:lnTo>
                    <a:pt x="87778" y="223760"/>
                  </a:lnTo>
                  <a:lnTo>
                    <a:pt x="89504" y="224424"/>
                  </a:lnTo>
                  <a:lnTo>
                    <a:pt x="91363" y="224689"/>
                  </a:lnTo>
                  <a:lnTo>
                    <a:pt x="93089" y="224424"/>
                  </a:lnTo>
                  <a:lnTo>
                    <a:pt x="94816" y="223760"/>
                  </a:lnTo>
                  <a:lnTo>
                    <a:pt x="97737" y="222033"/>
                  </a:lnTo>
                  <a:lnTo>
                    <a:pt x="98534" y="221502"/>
                  </a:lnTo>
                  <a:lnTo>
                    <a:pt x="103315" y="218581"/>
                  </a:lnTo>
                  <a:lnTo>
                    <a:pt x="108361" y="215261"/>
                  </a:lnTo>
                  <a:lnTo>
                    <a:pt x="115930" y="210082"/>
                  </a:lnTo>
                  <a:lnTo>
                    <a:pt x="123367" y="204770"/>
                  </a:lnTo>
                  <a:lnTo>
                    <a:pt x="130803" y="199193"/>
                  </a:lnTo>
                  <a:lnTo>
                    <a:pt x="137974" y="193350"/>
                  </a:lnTo>
                  <a:lnTo>
                    <a:pt x="145809" y="186577"/>
                  </a:lnTo>
                  <a:lnTo>
                    <a:pt x="152980" y="179805"/>
                  </a:lnTo>
                  <a:lnTo>
                    <a:pt x="159354" y="173165"/>
                  </a:lnTo>
                  <a:lnTo>
                    <a:pt x="165197" y="166392"/>
                  </a:lnTo>
                  <a:lnTo>
                    <a:pt x="170110" y="159753"/>
                  </a:lnTo>
                  <a:lnTo>
                    <a:pt x="172368" y="156433"/>
                  </a:lnTo>
                  <a:lnTo>
                    <a:pt x="174360" y="153113"/>
                  </a:lnTo>
                  <a:lnTo>
                    <a:pt x="176219" y="149793"/>
                  </a:lnTo>
                  <a:lnTo>
                    <a:pt x="177812" y="146473"/>
                  </a:lnTo>
                  <a:lnTo>
                    <a:pt x="179140" y="143153"/>
                  </a:lnTo>
                  <a:lnTo>
                    <a:pt x="180335" y="139834"/>
                  </a:lnTo>
                  <a:lnTo>
                    <a:pt x="181265" y="136248"/>
                  </a:lnTo>
                  <a:lnTo>
                    <a:pt x="182062" y="132663"/>
                  </a:lnTo>
                  <a:lnTo>
                    <a:pt x="182460" y="129077"/>
                  </a:lnTo>
                  <a:lnTo>
                    <a:pt x="182593" y="125624"/>
                  </a:lnTo>
                  <a:lnTo>
                    <a:pt x="182593" y="28020"/>
                  </a:lnTo>
                  <a:lnTo>
                    <a:pt x="182327" y="26161"/>
                  </a:lnTo>
                  <a:lnTo>
                    <a:pt x="181796" y="24568"/>
                  </a:lnTo>
                  <a:lnTo>
                    <a:pt x="180734" y="23240"/>
                  </a:lnTo>
                  <a:lnTo>
                    <a:pt x="179539" y="22177"/>
                  </a:lnTo>
                  <a:lnTo>
                    <a:pt x="177945" y="21381"/>
                  </a:lnTo>
                  <a:lnTo>
                    <a:pt x="176352" y="20982"/>
                  </a:lnTo>
                  <a:lnTo>
                    <a:pt x="174625" y="21115"/>
                  </a:lnTo>
                  <a:lnTo>
                    <a:pt x="172899" y="21513"/>
                  </a:lnTo>
                  <a:lnTo>
                    <a:pt x="166790" y="23638"/>
                  </a:lnTo>
                  <a:lnTo>
                    <a:pt x="160416" y="25232"/>
                  </a:lnTo>
                  <a:lnTo>
                    <a:pt x="154042" y="26294"/>
                  </a:lnTo>
                  <a:lnTo>
                    <a:pt x="147535" y="26560"/>
                  </a:lnTo>
                  <a:lnTo>
                    <a:pt x="143684" y="26427"/>
                  </a:lnTo>
                  <a:lnTo>
                    <a:pt x="139966" y="26161"/>
                  </a:lnTo>
                  <a:lnTo>
                    <a:pt x="136380" y="25630"/>
                  </a:lnTo>
                  <a:lnTo>
                    <a:pt x="132662" y="24966"/>
                  </a:lnTo>
                  <a:lnTo>
                    <a:pt x="129209" y="24037"/>
                  </a:lnTo>
                  <a:lnTo>
                    <a:pt x="125757" y="22974"/>
                  </a:lnTo>
                  <a:lnTo>
                    <a:pt x="122304" y="21646"/>
                  </a:lnTo>
                  <a:lnTo>
                    <a:pt x="118984" y="20185"/>
                  </a:lnTo>
                  <a:lnTo>
                    <a:pt x="115797" y="18592"/>
                  </a:lnTo>
                  <a:lnTo>
                    <a:pt x="112743" y="16733"/>
                  </a:lnTo>
                  <a:lnTo>
                    <a:pt x="109821" y="14741"/>
                  </a:lnTo>
                  <a:lnTo>
                    <a:pt x="106900" y="12616"/>
                  </a:lnTo>
                  <a:lnTo>
                    <a:pt x="104244" y="10359"/>
                  </a:lnTo>
                  <a:lnTo>
                    <a:pt x="101588" y="7836"/>
                  </a:lnTo>
                  <a:lnTo>
                    <a:pt x="99065" y="5312"/>
                  </a:lnTo>
                  <a:lnTo>
                    <a:pt x="96808" y="2524"/>
                  </a:lnTo>
                  <a:lnTo>
                    <a:pt x="95612" y="1329"/>
                  </a:lnTo>
                  <a:lnTo>
                    <a:pt x="94284" y="532"/>
                  </a:lnTo>
                  <a:lnTo>
                    <a:pt x="92824" y="133"/>
                  </a:lnTo>
                  <a:lnTo>
                    <a:pt x="91363" y="1"/>
                  </a:lnTo>
                  <a:lnTo>
                    <a:pt x="89769" y="133"/>
                  </a:lnTo>
                  <a:lnTo>
                    <a:pt x="88309" y="532"/>
                  </a:lnTo>
                  <a:lnTo>
                    <a:pt x="86981" y="1329"/>
                  </a:lnTo>
                  <a:lnTo>
                    <a:pt x="85786" y="2524"/>
                  </a:lnTo>
                  <a:lnTo>
                    <a:pt x="85786" y="2524"/>
                  </a:lnTo>
                  <a:close/>
                  <a:moveTo>
                    <a:pt x="91363" y="17530"/>
                  </a:moveTo>
                  <a:lnTo>
                    <a:pt x="92027" y="18194"/>
                  </a:lnTo>
                  <a:lnTo>
                    <a:pt x="97604" y="23240"/>
                  </a:lnTo>
                  <a:lnTo>
                    <a:pt x="103713" y="27755"/>
                  </a:lnTo>
                  <a:lnTo>
                    <a:pt x="110353" y="31473"/>
                  </a:lnTo>
                  <a:lnTo>
                    <a:pt x="117258" y="34793"/>
                  </a:lnTo>
                  <a:lnTo>
                    <a:pt x="124429" y="37316"/>
                  </a:lnTo>
                  <a:lnTo>
                    <a:pt x="131865" y="39175"/>
                  </a:lnTo>
                  <a:lnTo>
                    <a:pt x="139700" y="40237"/>
                  </a:lnTo>
                  <a:lnTo>
                    <a:pt x="147535" y="40636"/>
                  </a:lnTo>
                  <a:lnTo>
                    <a:pt x="150324" y="40503"/>
                  </a:lnTo>
                  <a:lnTo>
                    <a:pt x="154706" y="40237"/>
                  </a:lnTo>
                  <a:lnTo>
                    <a:pt x="158955" y="39839"/>
                  </a:lnTo>
                  <a:lnTo>
                    <a:pt x="163205" y="39042"/>
                  </a:lnTo>
                  <a:lnTo>
                    <a:pt x="167454" y="38113"/>
                  </a:lnTo>
                  <a:lnTo>
                    <a:pt x="168517" y="37847"/>
                  </a:lnTo>
                  <a:lnTo>
                    <a:pt x="168517" y="125624"/>
                  </a:lnTo>
                  <a:lnTo>
                    <a:pt x="168384" y="128015"/>
                  </a:lnTo>
                  <a:lnTo>
                    <a:pt x="168118" y="130538"/>
                  </a:lnTo>
                  <a:lnTo>
                    <a:pt x="167587" y="133061"/>
                  </a:lnTo>
                  <a:lnTo>
                    <a:pt x="166923" y="135584"/>
                  </a:lnTo>
                  <a:lnTo>
                    <a:pt x="165994" y="138240"/>
                  </a:lnTo>
                  <a:lnTo>
                    <a:pt x="164798" y="141029"/>
                  </a:lnTo>
                  <a:lnTo>
                    <a:pt x="163338" y="143817"/>
                  </a:lnTo>
                  <a:lnTo>
                    <a:pt x="161877" y="146606"/>
                  </a:lnTo>
                  <a:lnTo>
                    <a:pt x="158026" y="152449"/>
                  </a:lnTo>
                  <a:lnTo>
                    <a:pt x="153644" y="158292"/>
                  </a:lnTo>
                  <a:lnTo>
                    <a:pt x="148465" y="164268"/>
                  </a:lnTo>
                  <a:lnTo>
                    <a:pt x="142622" y="170376"/>
                  </a:lnTo>
                  <a:lnTo>
                    <a:pt x="136115" y="176485"/>
                  </a:lnTo>
                  <a:lnTo>
                    <a:pt x="128944" y="182593"/>
                  </a:lnTo>
                  <a:lnTo>
                    <a:pt x="122039" y="188038"/>
                  </a:lnTo>
                  <a:lnTo>
                    <a:pt x="115000" y="193483"/>
                  </a:lnTo>
                  <a:lnTo>
                    <a:pt x="100659" y="203575"/>
                  </a:lnTo>
                  <a:lnTo>
                    <a:pt x="98534" y="204903"/>
                  </a:lnTo>
                  <a:lnTo>
                    <a:pt x="95745" y="206629"/>
                  </a:lnTo>
                  <a:lnTo>
                    <a:pt x="92957" y="208356"/>
                  </a:lnTo>
                  <a:lnTo>
                    <a:pt x="91363" y="209418"/>
                  </a:lnTo>
                  <a:lnTo>
                    <a:pt x="87778" y="207293"/>
                  </a:lnTo>
                  <a:lnTo>
                    <a:pt x="84989" y="205434"/>
                  </a:lnTo>
                  <a:lnTo>
                    <a:pt x="81935" y="203575"/>
                  </a:lnTo>
                  <a:lnTo>
                    <a:pt x="67593" y="193483"/>
                  </a:lnTo>
                  <a:lnTo>
                    <a:pt x="60555" y="188038"/>
                  </a:lnTo>
                  <a:lnTo>
                    <a:pt x="53649" y="182593"/>
                  </a:lnTo>
                  <a:lnTo>
                    <a:pt x="46478" y="176485"/>
                  </a:lnTo>
                  <a:lnTo>
                    <a:pt x="39971" y="170376"/>
                  </a:lnTo>
                  <a:lnTo>
                    <a:pt x="34128" y="164268"/>
                  </a:lnTo>
                  <a:lnTo>
                    <a:pt x="28950" y="158292"/>
                  </a:lnTo>
                  <a:lnTo>
                    <a:pt x="24567" y="152449"/>
                  </a:lnTo>
                  <a:lnTo>
                    <a:pt x="20849" y="146606"/>
                  </a:lnTo>
                  <a:lnTo>
                    <a:pt x="19255" y="143817"/>
                  </a:lnTo>
                  <a:lnTo>
                    <a:pt x="17795" y="141029"/>
                  </a:lnTo>
                  <a:lnTo>
                    <a:pt x="16600" y="138240"/>
                  </a:lnTo>
                  <a:lnTo>
                    <a:pt x="15670" y="135584"/>
                  </a:lnTo>
                  <a:lnTo>
                    <a:pt x="15139" y="133459"/>
                  </a:lnTo>
                  <a:lnTo>
                    <a:pt x="14342" y="129476"/>
                  </a:lnTo>
                  <a:lnTo>
                    <a:pt x="14077" y="125624"/>
                  </a:lnTo>
                  <a:lnTo>
                    <a:pt x="14077" y="37847"/>
                  </a:lnTo>
                  <a:lnTo>
                    <a:pt x="15139" y="38113"/>
                  </a:lnTo>
                  <a:lnTo>
                    <a:pt x="20052" y="39175"/>
                  </a:lnTo>
                  <a:lnTo>
                    <a:pt x="24966" y="39972"/>
                  </a:lnTo>
                  <a:lnTo>
                    <a:pt x="30012" y="40503"/>
                  </a:lnTo>
                  <a:lnTo>
                    <a:pt x="35058" y="40636"/>
                  </a:lnTo>
                  <a:lnTo>
                    <a:pt x="42893" y="40237"/>
                  </a:lnTo>
                  <a:lnTo>
                    <a:pt x="50728" y="39175"/>
                  </a:lnTo>
                  <a:lnTo>
                    <a:pt x="58164" y="37316"/>
                  </a:lnTo>
                  <a:lnTo>
                    <a:pt x="65468" y="34793"/>
                  </a:lnTo>
                  <a:lnTo>
                    <a:pt x="72241" y="31473"/>
                  </a:lnTo>
                  <a:lnTo>
                    <a:pt x="78880" y="27755"/>
                  </a:lnTo>
                  <a:lnTo>
                    <a:pt x="84989" y="23240"/>
                  </a:lnTo>
                  <a:lnTo>
                    <a:pt x="90566" y="18194"/>
                  </a:lnTo>
                  <a:lnTo>
                    <a:pt x="91363" y="17530"/>
                  </a:lnTo>
                  <a:lnTo>
                    <a:pt x="91363" y="17530"/>
                  </a:lnTo>
                  <a:close/>
                  <a:moveTo>
                    <a:pt x="138107" y="71975"/>
                  </a:moveTo>
                  <a:lnTo>
                    <a:pt x="136912" y="71179"/>
                  </a:lnTo>
                  <a:lnTo>
                    <a:pt x="135716" y="70515"/>
                  </a:lnTo>
                  <a:lnTo>
                    <a:pt x="134388" y="70249"/>
                  </a:lnTo>
                  <a:lnTo>
                    <a:pt x="133061" y="70116"/>
                  </a:lnTo>
                  <a:lnTo>
                    <a:pt x="131733" y="70382"/>
                  </a:lnTo>
                  <a:lnTo>
                    <a:pt x="130405" y="70780"/>
                  </a:lnTo>
                  <a:lnTo>
                    <a:pt x="129209" y="71577"/>
                  </a:lnTo>
                  <a:lnTo>
                    <a:pt x="128147" y="72507"/>
                  </a:lnTo>
                  <a:lnTo>
                    <a:pt x="76888" y="130139"/>
                  </a:lnTo>
                  <a:lnTo>
                    <a:pt x="54180" y="107299"/>
                  </a:lnTo>
                  <a:lnTo>
                    <a:pt x="53517" y="106768"/>
                  </a:lnTo>
                  <a:lnTo>
                    <a:pt x="52454" y="106104"/>
                  </a:lnTo>
                  <a:lnTo>
                    <a:pt x="51259" y="105572"/>
                  </a:lnTo>
                  <a:lnTo>
                    <a:pt x="50064" y="105307"/>
                  </a:lnTo>
                  <a:lnTo>
                    <a:pt x="48736" y="105307"/>
                  </a:lnTo>
                  <a:lnTo>
                    <a:pt x="47541" y="105440"/>
                  </a:lnTo>
                  <a:lnTo>
                    <a:pt x="46346" y="105838"/>
                  </a:lnTo>
                  <a:lnTo>
                    <a:pt x="45283" y="106502"/>
                  </a:lnTo>
                  <a:lnTo>
                    <a:pt x="44221" y="107299"/>
                  </a:lnTo>
                  <a:lnTo>
                    <a:pt x="43291" y="108361"/>
                  </a:lnTo>
                  <a:lnTo>
                    <a:pt x="42627" y="109689"/>
                  </a:lnTo>
                  <a:lnTo>
                    <a:pt x="42229" y="110884"/>
                  </a:lnTo>
                  <a:lnTo>
                    <a:pt x="42096" y="112345"/>
                  </a:lnTo>
                  <a:lnTo>
                    <a:pt x="42229" y="113673"/>
                  </a:lnTo>
                  <a:lnTo>
                    <a:pt x="42627" y="114868"/>
                  </a:lnTo>
                  <a:lnTo>
                    <a:pt x="43291" y="116196"/>
                  </a:lnTo>
                  <a:lnTo>
                    <a:pt x="44221" y="117258"/>
                  </a:lnTo>
                  <a:lnTo>
                    <a:pt x="72241" y="145278"/>
                  </a:lnTo>
                  <a:lnTo>
                    <a:pt x="72905" y="145942"/>
                  </a:lnTo>
                  <a:lnTo>
                    <a:pt x="74100" y="146606"/>
                  </a:lnTo>
                  <a:lnTo>
                    <a:pt x="75295" y="147137"/>
                  </a:lnTo>
                  <a:lnTo>
                    <a:pt x="76490" y="147403"/>
                  </a:lnTo>
                  <a:lnTo>
                    <a:pt x="77818" y="147403"/>
                  </a:lnTo>
                  <a:lnTo>
                    <a:pt x="79146" y="147137"/>
                  </a:lnTo>
                  <a:lnTo>
                    <a:pt x="80341" y="146606"/>
                  </a:lnTo>
                  <a:lnTo>
                    <a:pt x="81403" y="145942"/>
                  </a:lnTo>
                  <a:lnTo>
                    <a:pt x="82466" y="145012"/>
                  </a:lnTo>
                  <a:lnTo>
                    <a:pt x="138638" y="81802"/>
                  </a:lnTo>
                  <a:lnTo>
                    <a:pt x="139169" y="81138"/>
                  </a:lnTo>
                  <a:lnTo>
                    <a:pt x="139833" y="79943"/>
                  </a:lnTo>
                  <a:lnTo>
                    <a:pt x="140231" y="78748"/>
                  </a:lnTo>
                  <a:lnTo>
                    <a:pt x="140364" y="77553"/>
                  </a:lnTo>
                  <a:lnTo>
                    <a:pt x="140364" y="76358"/>
                  </a:lnTo>
                  <a:lnTo>
                    <a:pt x="140099" y="75162"/>
                  </a:lnTo>
                  <a:lnTo>
                    <a:pt x="139700" y="73967"/>
                  </a:lnTo>
                  <a:lnTo>
                    <a:pt x="139036" y="72905"/>
                  </a:lnTo>
                  <a:lnTo>
                    <a:pt x="138107" y="71975"/>
                  </a:lnTo>
                  <a:lnTo>
                    <a:pt x="138107" y="71975"/>
                  </a:lnTo>
                  <a:close/>
                </a:path>
              </a:pathLst>
            </a:custGeom>
            <a:solidFill>
              <a:srgbClr val="0A0A08"/>
            </a:solidFill>
            <a:ln>
              <a:noFill/>
            </a:ln>
          </p:spPr>
          <p:txBody>
            <a:bodyPr anchorCtr="0" anchor="ctr" bIns="74700" lIns="74700" spcFirstLastPara="1" rIns="74700" wrap="square" tIns="74700">
              <a:noAutofit/>
            </a:bodyPr>
            <a:lstStyle/>
            <a:p>
              <a:pPr indent="0" lvl="0" marL="0" rtl="0" algn="l">
                <a:spcBef>
                  <a:spcPts val="0"/>
                </a:spcBef>
                <a:spcAft>
                  <a:spcPts val="0"/>
                </a:spcAft>
                <a:buNone/>
              </a:pPr>
              <a:r>
                <a:t/>
              </a:r>
              <a:endParaRPr sz="980">
                <a:solidFill>
                  <a:srgbClr val="0A0A08"/>
                </a:solidFill>
              </a:endParaRPr>
            </a:p>
          </p:txBody>
        </p:sp>
        <p:sp>
          <p:nvSpPr>
            <p:cNvPr id="220" name="Google Shape;220;p32"/>
            <p:cNvSpPr txBox="1"/>
            <p:nvPr/>
          </p:nvSpPr>
          <p:spPr>
            <a:xfrm>
              <a:off x="8268545" y="2678806"/>
              <a:ext cx="1308300" cy="558000"/>
            </a:xfrm>
            <a:prstGeom prst="rect">
              <a:avLst/>
            </a:prstGeom>
            <a:noFill/>
            <a:ln>
              <a:noFill/>
            </a:ln>
          </p:spPr>
          <p:txBody>
            <a:bodyPr anchorCtr="0" anchor="t" bIns="74700" lIns="74700" spcFirstLastPara="1" rIns="74700" wrap="square" tIns="74700">
              <a:spAutoFit/>
            </a:bodyPr>
            <a:lstStyle/>
            <a:p>
              <a:pPr indent="0" lvl="0" marL="0" rtl="0" algn="ctr">
                <a:lnSpc>
                  <a:spcPct val="70000"/>
                </a:lnSpc>
                <a:spcBef>
                  <a:spcPts val="0"/>
                </a:spcBef>
                <a:spcAft>
                  <a:spcPts val="0"/>
                </a:spcAft>
                <a:buNone/>
              </a:pPr>
              <a:r>
                <a:rPr lang="en" sz="1268">
                  <a:solidFill>
                    <a:srgbClr val="0A0A08"/>
                  </a:solidFill>
                  <a:latin typeface="Proxima Nova"/>
                  <a:ea typeface="Proxima Nova"/>
                  <a:cs typeface="Proxima Nova"/>
                  <a:sym typeface="Proxima Nova"/>
                </a:rPr>
                <a:t>3rd party </a:t>
              </a:r>
              <a:r>
                <a:rPr lang="en" sz="1268">
                  <a:solidFill>
                    <a:srgbClr val="0A0A08"/>
                  </a:solidFill>
                  <a:latin typeface="Proxima Nova"/>
                  <a:ea typeface="Proxima Nova"/>
                  <a:cs typeface="Proxima Nova"/>
                  <a:sym typeface="Proxima Nova"/>
                </a:rPr>
                <a:t>apps</a:t>
              </a:r>
              <a:endParaRPr sz="1268">
                <a:solidFill>
                  <a:srgbClr val="0A0A08"/>
                </a:solidFill>
                <a:latin typeface="Proxima Nova"/>
                <a:ea typeface="Proxima Nova"/>
                <a:cs typeface="Proxima Nova"/>
                <a:sym typeface="Proxima Nova"/>
              </a:endParaRPr>
            </a:p>
          </p:txBody>
        </p:sp>
      </p:grpSp>
      <p:sp>
        <p:nvSpPr>
          <p:cNvPr id="221" name="Google Shape;221;p32"/>
          <p:cNvSpPr txBox="1"/>
          <p:nvPr/>
        </p:nvSpPr>
        <p:spPr>
          <a:xfrm>
            <a:off x="346225" y="423013"/>
            <a:ext cx="4347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rgbClr val="0A0A08"/>
                </a:solidFill>
                <a:latin typeface="Proxima Nova"/>
                <a:ea typeface="Proxima Nova"/>
                <a:cs typeface="Proxima Nova"/>
                <a:sym typeface="Proxima Nova"/>
              </a:rPr>
              <a:t>How Vim Works</a:t>
            </a:r>
            <a:endParaRPr b="1" sz="4000">
              <a:solidFill>
                <a:srgbClr val="0A0A08"/>
              </a:solidFill>
              <a:latin typeface="Proxima Nova"/>
              <a:ea typeface="Proxima Nova"/>
              <a:cs typeface="Proxima Nova"/>
              <a:sym typeface="Proxima Nova"/>
            </a:endParaRPr>
          </a:p>
        </p:txBody>
      </p:sp>
      <p:pic>
        <p:nvPicPr>
          <p:cNvPr id="222" name="Google Shape;222;p32" title="Arrow.png"/>
          <p:cNvPicPr preferRelativeResize="0"/>
          <p:nvPr/>
        </p:nvPicPr>
        <p:blipFill>
          <a:blip r:embed="rId8">
            <a:alphaModFix/>
          </a:blip>
          <a:stretch>
            <a:fillRect/>
          </a:stretch>
        </p:blipFill>
        <p:spPr>
          <a:xfrm flipH="1">
            <a:off x="1910135" y="3294936"/>
            <a:ext cx="267208" cy="241225"/>
          </a:xfrm>
          <a:prstGeom prst="rect">
            <a:avLst/>
          </a:prstGeom>
          <a:noFill/>
          <a:ln>
            <a:noFill/>
          </a:ln>
        </p:spPr>
      </p:pic>
      <p:pic>
        <p:nvPicPr>
          <p:cNvPr id="223" name="Google Shape;223;p32" title="Arrow.png"/>
          <p:cNvPicPr preferRelativeResize="0"/>
          <p:nvPr/>
        </p:nvPicPr>
        <p:blipFill>
          <a:blip r:embed="rId8">
            <a:alphaModFix/>
          </a:blip>
          <a:stretch>
            <a:fillRect/>
          </a:stretch>
        </p:blipFill>
        <p:spPr>
          <a:xfrm>
            <a:off x="2524610" y="2820299"/>
            <a:ext cx="267208" cy="241225"/>
          </a:xfrm>
          <a:prstGeom prst="rect">
            <a:avLst/>
          </a:prstGeom>
          <a:noFill/>
          <a:ln>
            <a:noFill/>
          </a:ln>
        </p:spPr>
      </p:pic>
      <p:pic>
        <p:nvPicPr>
          <p:cNvPr id="224" name="Google Shape;224;p32" title="Arrow.png"/>
          <p:cNvPicPr preferRelativeResize="0"/>
          <p:nvPr/>
        </p:nvPicPr>
        <p:blipFill>
          <a:blip r:embed="rId9">
            <a:alphaModFix/>
          </a:blip>
          <a:stretch>
            <a:fillRect/>
          </a:stretch>
        </p:blipFill>
        <p:spPr>
          <a:xfrm>
            <a:off x="5909050" y="2838278"/>
            <a:ext cx="267225" cy="243498"/>
          </a:xfrm>
          <a:prstGeom prst="rect">
            <a:avLst/>
          </a:prstGeom>
          <a:noFill/>
          <a:ln>
            <a:noFill/>
          </a:ln>
        </p:spPr>
      </p:pic>
      <p:pic>
        <p:nvPicPr>
          <p:cNvPr id="225" name="Google Shape;225;p32" title="Arrow.png"/>
          <p:cNvPicPr preferRelativeResize="0"/>
          <p:nvPr/>
        </p:nvPicPr>
        <p:blipFill>
          <a:blip r:embed="rId9">
            <a:alphaModFix/>
          </a:blip>
          <a:stretch>
            <a:fillRect/>
          </a:stretch>
        </p:blipFill>
        <p:spPr>
          <a:xfrm flipH="1" rot="5400000">
            <a:off x="6719700" y="1769015"/>
            <a:ext cx="267225" cy="243498"/>
          </a:xfrm>
          <a:prstGeom prst="rect">
            <a:avLst/>
          </a:prstGeom>
          <a:noFill/>
          <a:ln>
            <a:noFill/>
          </a:ln>
        </p:spPr>
      </p:pic>
      <p:pic>
        <p:nvPicPr>
          <p:cNvPr id="226" name="Google Shape;226;p32" title="Arrow.png"/>
          <p:cNvPicPr preferRelativeResize="0"/>
          <p:nvPr/>
        </p:nvPicPr>
        <p:blipFill>
          <a:blip r:embed="rId9">
            <a:alphaModFix/>
          </a:blip>
          <a:stretch>
            <a:fillRect/>
          </a:stretch>
        </p:blipFill>
        <p:spPr>
          <a:xfrm flipH="1">
            <a:off x="5228825" y="3293790"/>
            <a:ext cx="267225" cy="2434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311700" y="152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Vim Solution Suite</a:t>
            </a:r>
            <a:endParaRPr/>
          </a:p>
        </p:txBody>
      </p:sp>
      <p:grpSp>
        <p:nvGrpSpPr>
          <p:cNvPr id="232" name="Google Shape;232;p33"/>
          <p:cNvGrpSpPr/>
          <p:nvPr/>
        </p:nvGrpSpPr>
        <p:grpSpPr>
          <a:xfrm>
            <a:off x="151700" y="1169037"/>
            <a:ext cx="5160023" cy="3224995"/>
            <a:chOff x="55075" y="1143325"/>
            <a:chExt cx="5160023" cy="3224995"/>
          </a:xfrm>
        </p:grpSpPr>
        <p:pic>
          <p:nvPicPr>
            <p:cNvPr id="233" name="Google Shape;233;p33" title="PersonalInfoTab.png"/>
            <p:cNvPicPr preferRelativeResize="0"/>
            <p:nvPr/>
          </p:nvPicPr>
          <p:blipFill>
            <a:blip r:embed="rId3">
              <a:alphaModFix/>
            </a:blip>
            <a:stretch>
              <a:fillRect/>
            </a:stretch>
          </p:blipFill>
          <p:spPr>
            <a:xfrm>
              <a:off x="55075" y="1143325"/>
              <a:ext cx="5160023" cy="3224995"/>
            </a:xfrm>
            <a:prstGeom prst="rect">
              <a:avLst/>
            </a:prstGeom>
            <a:noFill/>
            <a:ln>
              <a:noFill/>
            </a:ln>
            <a:effectLst>
              <a:outerShdw blurRad="57150" rotWithShape="0" algn="bl" dir="5400000" dist="19050">
                <a:srgbClr val="000000">
                  <a:alpha val="50000"/>
                </a:srgbClr>
              </a:outerShdw>
            </a:effectLst>
          </p:spPr>
        </p:pic>
        <p:grpSp>
          <p:nvGrpSpPr>
            <p:cNvPr id="234" name="Google Shape;234;p33"/>
            <p:cNvGrpSpPr/>
            <p:nvPr/>
          </p:nvGrpSpPr>
          <p:grpSpPr>
            <a:xfrm>
              <a:off x="1601350" y="1732200"/>
              <a:ext cx="1591350" cy="1679100"/>
              <a:chOff x="1657375" y="1732200"/>
              <a:chExt cx="1591350" cy="1679100"/>
            </a:xfrm>
          </p:grpSpPr>
          <p:sp>
            <p:nvSpPr>
              <p:cNvPr id="235" name="Google Shape;235;p33"/>
              <p:cNvSpPr/>
              <p:nvPr/>
            </p:nvSpPr>
            <p:spPr>
              <a:xfrm>
                <a:off x="1657375" y="1732200"/>
                <a:ext cx="1566300" cy="1679100"/>
              </a:xfrm>
              <a:prstGeom prst="roundRect">
                <a:avLst>
                  <a:gd fmla="val 9919" name="adj"/>
                </a:avLst>
              </a:prstGeom>
              <a:solidFill>
                <a:srgbClr val="D0F5FF">
                  <a:alpha val="63290"/>
                </a:srgbClr>
              </a:solidFill>
              <a:ln cap="flat" cmpd="sng" w="9525">
                <a:solidFill>
                  <a:srgbClr val="12ABE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grpSp>
            <p:nvGrpSpPr>
              <p:cNvPr id="236" name="Google Shape;236;p33"/>
              <p:cNvGrpSpPr/>
              <p:nvPr/>
            </p:nvGrpSpPr>
            <p:grpSpPr>
              <a:xfrm>
                <a:off x="1657375" y="1802825"/>
                <a:ext cx="1591350" cy="1533525"/>
                <a:chOff x="1657375" y="1802825"/>
                <a:chExt cx="1591350" cy="1533525"/>
              </a:xfrm>
            </p:grpSpPr>
            <p:grpSp>
              <p:nvGrpSpPr>
                <p:cNvPr id="237" name="Google Shape;237;p33"/>
                <p:cNvGrpSpPr/>
                <p:nvPr/>
              </p:nvGrpSpPr>
              <p:grpSpPr>
                <a:xfrm>
                  <a:off x="1657375" y="2018750"/>
                  <a:ext cx="1591347" cy="1317600"/>
                  <a:chOff x="1657375" y="2018750"/>
                  <a:chExt cx="1591347" cy="1317600"/>
                </a:xfrm>
              </p:grpSpPr>
              <p:sp>
                <p:nvSpPr>
                  <p:cNvPr id="238" name="Google Shape;238;p33"/>
                  <p:cNvSpPr txBox="1"/>
                  <p:nvPr/>
                </p:nvSpPr>
                <p:spPr>
                  <a:xfrm>
                    <a:off x="2249282" y="2018750"/>
                    <a:ext cx="9990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lang="en" sz="1100">
                        <a:solidFill>
                          <a:srgbClr val="2C2C2C"/>
                        </a:solidFill>
                        <a:latin typeface="Proxima Nova"/>
                        <a:ea typeface="Proxima Nova"/>
                        <a:cs typeface="Proxima Nova"/>
                        <a:sym typeface="Proxima Nova"/>
                      </a:rPr>
                      <a:t>Care Insights</a:t>
                    </a:r>
                    <a:endParaRPr sz="1100">
                      <a:solidFill>
                        <a:srgbClr val="2C2C2C"/>
                      </a:solidFill>
                      <a:latin typeface="Proxima Nova"/>
                      <a:ea typeface="Proxima Nova"/>
                      <a:cs typeface="Proxima Nova"/>
                      <a:sym typeface="Proxima Nova"/>
                    </a:endParaRPr>
                  </a:p>
                </p:txBody>
              </p:sp>
              <p:sp>
                <p:nvSpPr>
                  <p:cNvPr id="239" name="Google Shape;239;p33"/>
                  <p:cNvSpPr txBox="1"/>
                  <p:nvPr/>
                </p:nvSpPr>
                <p:spPr>
                  <a:xfrm>
                    <a:off x="1657375" y="2219050"/>
                    <a:ext cx="15909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lang="en" sz="1100">
                        <a:solidFill>
                          <a:srgbClr val="2C2C2C"/>
                        </a:solidFill>
                        <a:latin typeface="Proxima Nova"/>
                        <a:ea typeface="Proxima Nova"/>
                        <a:cs typeface="Proxima Nova"/>
                        <a:sym typeface="Proxima Nova"/>
                      </a:rPr>
                      <a:t>Clinical Data Exchange</a:t>
                    </a:r>
                    <a:endParaRPr sz="1100">
                      <a:solidFill>
                        <a:srgbClr val="2C2C2C"/>
                      </a:solidFill>
                      <a:latin typeface="Proxima Nova"/>
                      <a:ea typeface="Proxima Nova"/>
                      <a:cs typeface="Proxima Nova"/>
                      <a:sym typeface="Proxima Nova"/>
                    </a:endParaRPr>
                  </a:p>
                </p:txBody>
              </p:sp>
              <p:sp>
                <p:nvSpPr>
                  <p:cNvPr id="240" name="Google Shape;240;p33"/>
                  <p:cNvSpPr txBox="1"/>
                  <p:nvPr/>
                </p:nvSpPr>
                <p:spPr>
                  <a:xfrm>
                    <a:off x="2249275" y="2621125"/>
                    <a:ext cx="9990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lang="en" sz="1100">
                        <a:solidFill>
                          <a:srgbClr val="2C2C2C"/>
                        </a:solidFill>
                        <a:latin typeface="Proxima Nova"/>
                        <a:ea typeface="Proxima Nova"/>
                        <a:cs typeface="Proxima Nova"/>
                        <a:sym typeface="Proxima Nova"/>
                      </a:rPr>
                      <a:t>Order Assist</a:t>
                    </a:r>
                    <a:endParaRPr sz="1100">
                      <a:solidFill>
                        <a:srgbClr val="2C2C2C"/>
                      </a:solidFill>
                      <a:latin typeface="Proxima Nova"/>
                      <a:ea typeface="Proxima Nova"/>
                      <a:cs typeface="Proxima Nova"/>
                      <a:sym typeface="Proxima Nova"/>
                    </a:endParaRPr>
                  </a:p>
                </p:txBody>
              </p:sp>
              <p:sp>
                <p:nvSpPr>
                  <p:cNvPr id="241" name="Google Shape;241;p33"/>
                  <p:cNvSpPr txBox="1"/>
                  <p:nvPr/>
                </p:nvSpPr>
                <p:spPr>
                  <a:xfrm>
                    <a:off x="2170375" y="2834325"/>
                    <a:ext cx="10779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b="1" lang="en" sz="1100">
                        <a:solidFill>
                          <a:srgbClr val="0375A4"/>
                        </a:solidFill>
                        <a:latin typeface="Proxima Nova"/>
                        <a:ea typeface="Proxima Nova"/>
                        <a:cs typeface="Proxima Nova"/>
                        <a:sym typeface="Proxima Nova"/>
                      </a:rPr>
                      <a:t>Vim Connect</a:t>
                    </a:r>
                    <a:endParaRPr b="1" sz="1100">
                      <a:solidFill>
                        <a:srgbClr val="0375A4"/>
                      </a:solidFill>
                      <a:latin typeface="Proxima Nova"/>
                      <a:ea typeface="Proxima Nova"/>
                      <a:cs typeface="Proxima Nova"/>
                      <a:sym typeface="Proxima Nova"/>
                    </a:endParaRPr>
                  </a:p>
                </p:txBody>
              </p:sp>
              <p:sp>
                <p:nvSpPr>
                  <p:cNvPr id="242" name="Google Shape;242;p33"/>
                  <p:cNvSpPr txBox="1"/>
                  <p:nvPr/>
                </p:nvSpPr>
                <p:spPr>
                  <a:xfrm>
                    <a:off x="2021422" y="3066950"/>
                    <a:ext cx="12273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b="1" lang="en" sz="1100">
                        <a:solidFill>
                          <a:srgbClr val="0DACE4"/>
                        </a:solidFill>
                        <a:latin typeface="Proxima Nova"/>
                        <a:ea typeface="Proxima Nova"/>
                        <a:cs typeface="Proxima Nova"/>
                        <a:sym typeface="Proxima Nova"/>
                      </a:rPr>
                      <a:t>White Label App</a:t>
                    </a:r>
                    <a:endParaRPr b="1" sz="1100">
                      <a:solidFill>
                        <a:srgbClr val="0DACE4"/>
                      </a:solidFill>
                      <a:latin typeface="Proxima Nova"/>
                      <a:ea typeface="Proxima Nova"/>
                      <a:cs typeface="Proxima Nova"/>
                      <a:sym typeface="Proxima Nova"/>
                    </a:endParaRPr>
                  </a:p>
                </p:txBody>
              </p:sp>
              <p:sp>
                <p:nvSpPr>
                  <p:cNvPr id="243" name="Google Shape;243;p33"/>
                  <p:cNvSpPr txBox="1"/>
                  <p:nvPr/>
                </p:nvSpPr>
                <p:spPr>
                  <a:xfrm>
                    <a:off x="2170375" y="2437050"/>
                    <a:ext cx="10779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lang="en" sz="1100">
                        <a:solidFill>
                          <a:srgbClr val="2C2C2C"/>
                        </a:solidFill>
                        <a:latin typeface="Proxima Nova"/>
                        <a:ea typeface="Proxima Nova"/>
                        <a:cs typeface="Proxima Nova"/>
                        <a:sym typeface="Proxima Nova"/>
                      </a:rPr>
                      <a:t>Rx</a:t>
                    </a:r>
                    <a:r>
                      <a:rPr lang="en" sz="1100">
                        <a:solidFill>
                          <a:srgbClr val="2C2C2C"/>
                        </a:solidFill>
                        <a:latin typeface="Proxima Nova"/>
                        <a:ea typeface="Proxima Nova"/>
                        <a:cs typeface="Proxima Nova"/>
                        <a:sym typeface="Proxima Nova"/>
                      </a:rPr>
                      <a:t> Assist</a:t>
                    </a:r>
                    <a:endParaRPr sz="1100">
                      <a:solidFill>
                        <a:srgbClr val="2C2C2C"/>
                      </a:solidFill>
                      <a:latin typeface="Proxima Nova"/>
                      <a:ea typeface="Proxima Nova"/>
                      <a:cs typeface="Proxima Nova"/>
                      <a:sym typeface="Proxima Nova"/>
                    </a:endParaRPr>
                  </a:p>
                </p:txBody>
              </p:sp>
            </p:grpSp>
            <p:sp>
              <p:nvSpPr>
                <p:cNvPr id="244" name="Google Shape;244;p33"/>
                <p:cNvSpPr txBox="1"/>
                <p:nvPr/>
              </p:nvSpPr>
              <p:spPr>
                <a:xfrm>
                  <a:off x="2092825" y="1802825"/>
                  <a:ext cx="1155900" cy="269400"/>
                </a:xfrm>
                <a:prstGeom prst="rect">
                  <a:avLst/>
                </a:prstGeom>
                <a:noFill/>
                <a:ln>
                  <a:noFill/>
                </a:ln>
              </p:spPr>
              <p:txBody>
                <a:bodyPr anchorCtr="0" anchor="t" bIns="91425" lIns="91425" spcFirstLastPara="1" rIns="91425" wrap="square" tIns="91425">
                  <a:spAutoFit/>
                </a:bodyPr>
                <a:lstStyle/>
                <a:p>
                  <a:pPr indent="0" lvl="0" marL="0" rtl="0" algn="r">
                    <a:lnSpc>
                      <a:spcPct val="50000"/>
                    </a:lnSpc>
                    <a:spcBef>
                      <a:spcPts val="0"/>
                    </a:spcBef>
                    <a:spcAft>
                      <a:spcPts val="0"/>
                    </a:spcAft>
                    <a:buNone/>
                  </a:pPr>
                  <a:r>
                    <a:rPr b="1" lang="en" sz="1100">
                      <a:solidFill>
                        <a:srgbClr val="0375A4"/>
                      </a:solidFill>
                      <a:latin typeface="Proxima Nova"/>
                      <a:ea typeface="Proxima Nova"/>
                      <a:cs typeface="Proxima Nova"/>
                      <a:sym typeface="Proxima Nova"/>
                    </a:rPr>
                    <a:t>Vim Core Apps</a:t>
                  </a:r>
                  <a:endParaRPr b="1" sz="1100">
                    <a:solidFill>
                      <a:srgbClr val="0375A4"/>
                    </a:solidFill>
                    <a:latin typeface="Proxima Nova"/>
                    <a:ea typeface="Proxima Nova"/>
                    <a:cs typeface="Proxima Nova"/>
                    <a:sym typeface="Proxima Nova"/>
                  </a:endParaRPr>
                </a:p>
              </p:txBody>
            </p:sp>
          </p:grpSp>
        </p:grpSp>
      </p:grpSp>
      <p:sp>
        <p:nvSpPr>
          <p:cNvPr id="245" name="Google Shape;245;p33"/>
          <p:cNvSpPr txBox="1"/>
          <p:nvPr/>
        </p:nvSpPr>
        <p:spPr>
          <a:xfrm>
            <a:off x="766375" y="724900"/>
            <a:ext cx="37374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2C2C2C"/>
                </a:solidFill>
                <a:latin typeface="Proxima Nova"/>
                <a:ea typeface="Proxima Nova"/>
                <a:cs typeface="Proxima Nova"/>
                <a:sym typeface="Proxima Nova"/>
              </a:rPr>
              <a:t>Value-Based Care</a:t>
            </a:r>
            <a:endParaRPr b="1" sz="1800">
              <a:solidFill>
                <a:srgbClr val="2C2C2C"/>
              </a:solidFill>
              <a:latin typeface="Proxima Nova"/>
              <a:ea typeface="Proxima Nova"/>
              <a:cs typeface="Proxima Nova"/>
              <a:sym typeface="Proxima Nova"/>
            </a:endParaRPr>
          </a:p>
        </p:txBody>
      </p:sp>
      <p:grpSp>
        <p:nvGrpSpPr>
          <p:cNvPr id="246" name="Google Shape;246;p33"/>
          <p:cNvGrpSpPr/>
          <p:nvPr/>
        </p:nvGrpSpPr>
        <p:grpSpPr>
          <a:xfrm>
            <a:off x="3462625" y="845850"/>
            <a:ext cx="5489874" cy="3409677"/>
            <a:chOff x="3462625" y="845850"/>
            <a:chExt cx="5489874" cy="3409677"/>
          </a:xfrm>
        </p:grpSpPr>
        <p:sp>
          <p:nvSpPr>
            <p:cNvPr id="247" name="Google Shape;247;p33"/>
            <p:cNvSpPr txBox="1"/>
            <p:nvPr/>
          </p:nvSpPr>
          <p:spPr>
            <a:xfrm>
              <a:off x="5215088" y="845850"/>
              <a:ext cx="37374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2C2C2C"/>
                  </a:solidFill>
                  <a:latin typeface="Proxima Nova"/>
                  <a:ea typeface="Proxima Nova"/>
                  <a:cs typeface="Proxima Nova"/>
                  <a:sym typeface="Proxima Nova"/>
                </a:rPr>
                <a:t>Vim Connect Marketplace</a:t>
              </a:r>
              <a:endParaRPr b="1" sz="1800">
                <a:solidFill>
                  <a:srgbClr val="2C2C2C"/>
                </a:solidFill>
                <a:latin typeface="Proxima Nova"/>
                <a:ea typeface="Proxima Nova"/>
                <a:cs typeface="Proxima Nova"/>
                <a:sym typeface="Proxima Nova"/>
              </a:endParaRPr>
            </a:p>
          </p:txBody>
        </p:sp>
        <p:pic>
          <p:nvPicPr>
            <p:cNvPr id="248" name="Google Shape;248;p33" title="Group 21 Copy 7.png"/>
            <p:cNvPicPr preferRelativeResize="0"/>
            <p:nvPr/>
          </p:nvPicPr>
          <p:blipFill>
            <a:blip r:embed="rId4">
              <a:alphaModFix/>
            </a:blip>
            <a:stretch>
              <a:fillRect/>
            </a:stretch>
          </p:blipFill>
          <p:spPr>
            <a:xfrm>
              <a:off x="5442350" y="1307550"/>
              <a:ext cx="3510149" cy="2947977"/>
            </a:xfrm>
            <a:prstGeom prst="rect">
              <a:avLst/>
            </a:prstGeom>
            <a:noFill/>
            <a:ln>
              <a:noFill/>
            </a:ln>
          </p:spPr>
        </p:pic>
        <p:cxnSp>
          <p:nvCxnSpPr>
            <p:cNvPr id="249" name="Google Shape;249;p33"/>
            <p:cNvCxnSpPr/>
            <p:nvPr/>
          </p:nvCxnSpPr>
          <p:spPr>
            <a:xfrm flipH="1" rot="10800000">
              <a:off x="3462625" y="1655800"/>
              <a:ext cx="2302800" cy="13782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4"/>
          <p:cNvSpPr txBox="1"/>
          <p:nvPr>
            <p:ph type="title"/>
          </p:nvPr>
        </p:nvSpPr>
        <p:spPr>
          <a:xfrm>
            <a:off x="1281875" y="243475"/>
            <a:ext cx="4554000" cy="513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Vim Core Applications</a:t>
            </a:r>
            <a:endParaRPr/>
          </a:p>
        </p:txBody>
      </p:sp>
      <p:sp>
        <p:nvSpPr>
          <p:cNvPr id="255" name="Google Shape;255;p34"/>
          <p:cNvSpPr txBox="1"/>
          <p:nvPr/>
        </p:nvSpPr>
        <p:spPr>
          <a:xfrm>
            <a:off x="4652500" y="1311975"/>
            <a:ext cx="3759900" cy="30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16282E"/>
                </a:solidFill>
                <a:latin typeface="Proxima Nova"/>
                <a:ea typeface="Proxima Nova"/>
                <a:cs typeface="Proxima Nova"/>
                <a:sym typeface="Proxima Nova"/>
              </a:rPr>
              <a:t>Enabling</a:t>
            </a:r>
            <a:endParaRPr>
              <a:solidFill>
                <a:srgbClr val="16282E"/>
              </a:solidFill>
              <a:latin typeface="Proxima Nova"/>
              <a:ea typeface="Proxima Nova"/>
              <a:cs typeface="Proxima Nova"/>
              <a:sym typeface="Proxima Nova"/>
            </a:endParaRPr>
          </a:p>
          <a:p>
            <a:pPr indent="-311150" lvl="0" marL="457200" rtl="0" algn="l">
              <a:lnSpc>
                <a:spcPct val="115000"/>
              </a:lnSpc>
              <a:spcBef>
                <a:spcPts val="1000"/>
              </a:spcBef>
              <a:spcAft>
                <a:spcPts val="0"/>
              </a:spcAft>
              <a:buClr>
                <a:srgbClr val="16282E"/>
              </a:buClr>
              <a:buSzPts val="1300"/>
              <a:buFont typeface="Proxima Nova"/>
              <a:buChar char="●"/>
            </a:pPr>
            <a:r>
              <a:rPr lang="en" sz="1300">
                <a:solidFill>
                  <a:srgbClr val="16282E"/>
                </a:solidFill>
                <a:latin typeface="Proxima Nova"/>
                <a:ea typeface="Proxima Nova"/>
                <a:cs typeface="Proxima Nova"/>
                <a:sym typeface="Proxima Nova"/>
              </a:rPr>
              <a:t>Real time actionability via EHR integration</a:t>
            </a:r>
            <a:endParaRPr sz="1300">
              <a:solidFill>
                <a:srgbClr val="16282E"/>
              </a:solidFill>
              <a:latin typeface="Proxima Nova"/>
              <a:ea typeface="Proxima Nova"/>
              <a:cs typeface="Proxima Nova"/>
              <a:sym typeface="Proxima Nova"/>
            </a:endParaRPr>
          </a:p>
          <a:p>
            <a:pPr indent="-311150" lvl="0" marL="457200" rtl="0" algn="l">
              <a:lnSpc>
                <a:spcPct val="115000"/>
              </a:lnSpc>
              <a:spcBef>
                <a:spcPts val="0"/>
              </a:spcBef>
              <a:spcAft>
                <a:spcPts val="0"/>
              </a:spcAft>
              <a:buClr>
                <a:srgbClr val="16282E"/>
              </a:buClr>
              <a:buSzPts val="1300"/>
              <a:buFont typeface="Proxima Nova"/>
              <a:buChar char="●"/>
            </a:pPr>
            <a:r>
              <a:rPr lang="en" sz="1300">
                <a:solidFill>
                  <a:srgbClr val="16282E"/>
                </a:solidFill>
                <a:latin typeface="Proxima Nova"/>
                <a:ea typeface="Proxima Nova"/>
                <a:cs typeface="Proxima Nova"/>
                <a:sym typeface="Proxima Nova"/>
              </a:rPr>
              <a:t>Bi-directional data flow to present insights and capture actions</a:t>
            </a:r>
            <a:endParaRPr sz="1300">
              <a:solidFill>
                <a:srgbClr val="16282E"/>
              </a:solidFill>
              <a:latin typeface="Proxima Nova"/>
              <a:ea typeface="Proxima Nova"/>
              <a:cs typeface="Proxima Nova"/>
              <a:sym typeface="Proxima Nova"/>
            </a:endParaRPr>
          </a:p>
          <a:p>
            <a:pPr indent="-311150" lvl="0" marL="457200" rtl="0" algn="l">
              <a:lnSpc>
                <a:spcPct val="115000"/>
              </a:lnSpc>
              <a:spcBef>
                <a:spcPts val="0"/>
              </a:spcBef>
              <a:spcAft>
                <a:spcPts val="0"/>
              </a:spcAft>
              <a:buClr>
                <a:srgbClr val="16282E"/>
              </a:buClr>
              <a:buSzPts val="1300"/>
              <a:buFont typeface="Proxima Nova"/>
              <a:buChar char="●"/>
            </a:pPr>
            <a:r>
              <a:rPr lang="en" sz="1300">
                <a:solidFill>
                  <a:srgbClr val="16282E"/>
                </a:solidFill>
                <a:latin typeface="Proxima Nova"/>
                <a:ea typeface="Proxima Nova"/>
                <a:cs typeface="Proxima Nova"/>
                <a:sym typeface="Proxima Nova"/>
              </a:rPr>
              <a:t>Reduced clicks and manual processes by streamlining data from one or multiple sources</a:t>
            </a:r>
            <a:endParaRPr sz="1300">
              <a:solidFill>
                <a:srgbClr val="16282E"/>
              </a:solidFill>
              <a:latin typeface="Proxima Nova"/>
              <a:ea typeface="Proxima Nova"/>
              <a:cs typeface="Proxima Nova"/>
              <a:sym typeface="Proxima Nova"/>
            </a:endParaRPr>
          </a:p>
          <a:p>
            <a:pPr indent="-311150" lvl="0" marL="457200" rtl="0" algn="l">
              <a:lnSpc>
                <a:spcPct val="115000"/>
              </a:lnSpc>
              <a:spcBef>
                <a:spcPts val="0"/>
              </a:spcBef>
              <a:spcAft>
                <a:spcPts val="0"/>
              </a:spcAft>
              <a:buClr>
                <a:srgbClr val="16282E"/>
              </a:buClr>
              <a:buSzPts val="1300"/>
              <a:buFont typeface="Proxima Nova"/>
              <a:buChar char="●"/>
            </a:pPr>
            <a:r>
              <a:rPr lang="en" sz="1300">
                <a:solidFill>
                  <a:srgbClr val="16282E"/>
                </a:solidFill>
                <a:latin typeface="Proxima Nova"/>
                <a:ea typeface="Proxima Nova"/>
                <a:cs typeface="Proxima Nova"/>
                <a:sym typeface="Proxima Nova"/>
              </a:rPr>
              <a:t>Better and more seamless patient care plan documentation</a:t>
            </a:r>
            <a:endParaRPr sz="1300">
              <a:solidFill>
                <a:srgbClr val="16282E"/>
              </a:solidFill>
              <a:latin typeface="Proxima Nova"/>
              <a:ea typeface="Proxima Nova"/>
              <a:cs typeface="Proxima Nova"/>
              <a:sym typeface="Proxima Nova"/>
            </a:endParaRPr>
          </a:p>
          <a:p>
            <a:pPr indent="-311150" lvl="0" marL="457200" rtl="0" algn="l">
              <a:lnSpc>
                <a:spcPct val="115000"/>
              </a:lnSpc>
              <a:spcBef>
                <a:spcPts val="0"/>
              </a:spcBef>
              <a:spcAft>
                <a:spcPts val="0"/>
              </a:spcAft>
              <a:buClr>
                <a:srgbClr val="16282E"/>
              </a:buClr>
              <a:buSzPts val="1300"/>
              <a:buFont typeface="Proxima Nova"/>
              <a:buChar char="●"/>
            </a:pPr>
            <a:r>
              <a:rPr lang="en" sz="1300">
                <a:solidFill>
                  <a:srgbClr val="16282E"/>
                </a:solidFill>
                <a:latin typeface="Proxima Nova"/>
                <a:ea typeface="Proxima Nova"/>
                <a:cs typeface="Proxima Nova"/>
                <a:sym typeface="Proxima Nova"/>
              </a:rPr>
              <a:t>Incentive program capture (where/when applicable)</a:t>
            </a:r>
            <a:endParaRPr sz="1300">
              <a:solidFill>
                <a:srgbClr val="16282E"/>
              </a:solidFill>
              <a:latin typeface="Proxima Nova"/>
              <a:ea typeface="Proxima Nova"/>
              <a:cs typeface="Proxima Nova"/>
              <a:sym typeface="Proxima Nova"/>
            </a:endParaRPr>
          </a:p>
          <a:p>
            <a:pPr indent="-311150" lvl="0" marL="457200" rtl="0" algn="l">
              <a:lnSpc>
                <a:spcPct val="115000"/>
              </a:lnSpc>
              <a:spcBef>
                <a:spcPts val="0"/>
              </a:spcBef>
              <a:spcAft>
                <a:spcPts val="0"/>
              </a:spcAft>
              <a:buClr>
                <a:srgbClr val="16282E"/>
              </a:buClr>
              <a:buSzPts val="1300"/>
              <a:buFont typeface="Proxima Nova"/>
              <a:buChar char="●"/>
            </a:pPr>
            <a:r>
              <a:rPr lang="en" sz="1300">
                <a:solidFill>
                  <a:srgbClr val="16282E"/>
                </a:solidFill>
                <a:latin typeface="Proxima Nova"/>
                <a:ea typeface="Proxima Nova"/>
                <a:cs typeface="Proxima Nova"/>
                <a:sym typeface="Proxima Nova"/>
              </a:rPr>
              <a:t>Seamless log-in</a:t>
            </a:r>
            <a:endParaRPr sz="1300">
              <a:solidFill>
                <a:srgbClr val="16282E"/>
              </a:solidFill>
              <a:latin typeface="Proxima Nova"/>
              <a:ea typeface="Proxima Nova"/>
              <a:cs typeface="Proxima Nova"/>
              <a:sym typeface="Proxima Nova"/>
            </a:endParaRPr>
          </a:p>
        </p:txBody>
      </p:sp>
      <p:pic>
        <p:nvPicPr>
          <p:cNvPr id="256" name="Google Shape;256;p34" title="Group 9726.png"/>
          <p:cNvPicPr preferRelativeResize="0"/>
          <p:nvPr/>
        </p:nvPicPr>
        <p:blipFill>
          <a:blip r:embed="rId3">
            <a:alphaModFix/>
          </a:blip>
          <a:stretch>
            <a:fillRect/>
          </a:stretch>
        </p:blipFill>
        <p:spPr>
          <a:xfrm>
            <a:off x="204250" y="129488"/>
            <a:ext cx="934200" cy="4969477"/>
          </a:xfrm>
          <a:prstGeom prst="rect">
            <a:avLst/>
          </a:prstGeom>
          <a:noFill/>
          <a:ln>
            <a:noFill/>
          </a:ln>
        </p:spPr>
      </p:pic>
      <p:sp>
        <p:nvSpPr>
          <p:cNvPr id="257" name="Google Shape;257;p34"/>
          <p:cNvSpPr txBox="1"/>
          <p:nvPr/>
        </p:nvSpPr>
        <p:spPr>
          <a:xfrm>
            <a:off x="1227850" y="966825"/>
            <a:ext cx="2973900" cy="7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Proxima Nova"/>
                <a:ea typeface="Proxima Nova"/>
                <a:cs typeface="Proxima Nova"/>
                <a:sym typeface="Proxima Nova"/>
              </a:rPr>
              <a:t>Care Insights</a:t>
            </a:r>
            <a:endParaRPr b="1" sz="18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A</a:t>
            </a:r>
            <a:r>
              <a:rPr lang="en">
                <a:solidFill>
                  <a:schemeClr val="dk1"/>
                </a:solidFill>
                <a:latin typeface="Proxima Nova"/>
                <a:ea typeface="Proxima Nova"/>
                <a:cs typeface="Proxima Nova"/>
                <a:sym typeface="Proxima Nova"/>
              </a:rPr>
              <a:t>ct on external information directly in the EHR</a:t>
            </a:r>
            <a:endParaRPr>
              <a:solidFill>
                <a:schemeClr val="dk1"/>
              </a:solidFill>
              <a:latin typeface="Proxima Nova"/>
              <a:ea typeface="Proxima Nova"/>
              <a:cs typeface="Proxima Nova"/>
              <a:sym typeface="Proxima Nova"/>
            </a:endParaRPr>
          </a:p>
        </p:txBody>
      </p:sp>
      <p:sp>
        <p:nvSpPr>
          <p:cNvPr id="258" name="Google Shape;258;p34"/>
          <p:cNvSpPr txBox="1"/>
          <p:nvPr/>
        </p:nvSpPr>
        <p:spPr>
          <a:xfrm>
            <a:off x="1227875" y="1792425"/>
            <a:ext cx="3127200" cy="7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C2C2C"/>
                </a:solidFill>
                <a:latin typeface="Proxima Nova"/>
                <a:ea typeface="Proxima Nova"/>
                <a:cs typeface="Proxima Nova"/>
                <a:sym typeface="Proxima Nova"/>
              </a:rPr>
              <a:t>Clinical Data Exchange</a:t>
            </a:r>
            <a:endParaRPr b="1" sz="1800">
              <a:solidFill>
                <a:srgbClr val="2C2C2C"/>
              </a:solidFill>
              <a:latin typeface="Proxima Nova"/>
              <a:ea typeface="Proxima Nova"/>
              <a:cs typeface="Proxima Nova"/>
              <a:sym typeface="Proxima Nova"/>
            </a:endParaRPr>
          </a:p>
          <a:p>
            <a:pPr indent="0" lvl="0" marL="0" rtl="0" algn="l">
              <a:spcBef>
                <a:spcPts val="0"/>
              </a:spcBef>
              <a:spcAft>
                <a:spcPts val="0"/>
              </a:spcAft>
              <a:buNone/>
            </a:pPr>
            <a:r>
              <a:rPr lang="en">
                <a:solidFill>
                  <a:srgbClr val="2C2C2C"/>
                </a:solidFill>
                <a:latin typeface="Proxima Nova"/>
                <a:ea typeface="Proxima Nova"/>
                <a:cs typeface="Proxima Nova"/>
                <a:sym typeface="Proxima Nova"/>
              </a:rPr>
              <a:t>Automatically retrieves </a:t>
            </a:r>
            <a:r>
              <a:rPr i="1" lang="en">
                <a:solidFill>
                  <a:schemeClr val="dk1"/>
                </a:solidFill>
                <a:latin typeface="Proxima Nova"/>
                <a:ea typeface="Proxima Nova"/>
                <a:cs typeface="Proxima Nova"/>
                <a:sym typeface="Proxima Nova"/>
              </a:rPr>
              <a:t>progress</a:t>
            </a:r>
            <a:r>
              <a:rPr i="1" lang="en">
                <a:solidFill>
                  <a:schemeClr val="dk1"/>
                </a:solidFill>
                <a:latin typeface="Proxima Nova"/>
                <a:ea typeface="Proxima Nova"/>
                <a:cs typeface="Proxima Nova"/>
                <a:sym typeface="Proxima Nova"/>
              </a:rPr>
              <a:t> notes - no manual chart chasing</a:t>
            </a:r>
            <a:endParaRPr i="1">
              <a:solidFill>
                <a:schemeClr val="dk1"/>
              </a:solidFill>
              <a:latin typeface="Proxima Nova"/>
              <a:ea typeface="Proxima Nova"/>
              <a:cs typeface="Proxima Nova"/>
              <a:sym typeface="Proxima Nova"/>
            </a:endParaRPr>
          </a:p>
        </p:txBody>
      </p:sp>
      <p:sp>
        <p:nvSpPr>
          <p:cNvPr id="259" name="Google Shape;259;p34"/>
          <p:cNvSpPr txBox="1"/>
          <p:nvPr/>
        </p:nvSpPr>
        <p:spPr>
          <a:xfrm>
            <a:off x="1227875" y="2649475"/>
            <a:ext cx="33441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C2C2C"/>
                </a:solidFill>
                <a:latin typeface="Proxima Nova"/>
                <a:ea typeface="Proxima Nova"/>
                <a:cs typeface="Proxima Nova"/>
                <a:sym typeface="Proxima Nova"/>
              </a:rPr>
              <a:t>Order Assist</a:t>
            </a:r>
            <a:endParaRPr b="1" sz="1800">
              <a:solidFill>
                <a:srgbClr val="2C2C2C"/>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G</a:t>
            </a:r>
            <a:r>
              <a:rPr lang="en">
                <a:solidFill>
                  <a:schemeClr val="dk1"/>
                </a:solidFill>
                <a:latin typeface="Proxima Nova"/>
                <a:ea typeface="Proxima Nova"/>
                <a:cs typeface="Proxima Nova"/>
                <a:sym typeface="Proxima Nova"/>
              </a:rPr>
              <a:t>uide referrals to preferred specialists, facilities, and community resources</a:t>
            </a:r>
            <a:endParaRPr>
              <a:solidFill>
                <a:schemeClr val="dk1"/>
              </a:solidFill>
              <a:latin typeface="Proxima Nova"/>
              <a:ea typeface="Proxima Nova"/>
              <a:cs typeface="Proxima Nova"/>
              <a:sym typeface="Proxima Nova"/>
            </a:endParaRPr>
          </a:p>
        </p:txBody>
      </p:sp>
      <p:sp>
        <p:nvSpPr>
          <p:cNvPr id="260" name="Google Shape;260;p34"/>
          <p:cNvSpPr txBox="1"/>
          <p:nvPr/>
        </p:nvSpPr>
        <p:spPr>
          <a:xfrm>
            <a:off x="1227875" y="3506525"/>
            <a:ext cx="3187500" cy="14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C2C2C"/>
                </a:solidFill>
                <a:latin typeface="Proxima Nova"/>
                <a:ea typeface="Proxima Nova"/>
                <a:cs typeface="Proxima Nova"/>
                <a:sym typeface="Proxima Nova"/>
              </a:rPr>
              <a:t>R</a:t>
            </a:r>
            <a:r>
              <a:rPr b="1" lang="en" sz="1800">
                <a:solidFill>
                  <a:schemeClr val="dk1"/>
                </a:solidFill>
                <a:latin typeface="Proxima Nova"/>
                <a:ea typeface="Proxima Nova"/>
                <a:cs typeface="Proxima Nova"/>
                <a:sym typeface="Proxima Nova"/>
              </a:rPr>
              <a:t>x Assist</a:t>
            </a:r>
            <a:endParaRPr b="1" sz="18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Act on curated opportunities to adjust prescribed medications for optimized patient outcomes, improved pharmacy spend, and better adherence</a:t>
            </a:r>
            <a:endParaRPr>
              <a:solidFill>
                <a:schemeClr val="dk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5"/>
          <p:cNvSpPr txBox="1"/>
          <p:nvPr>
            <p:ph type="title"/>
          </p:nvPr>
        </p:nvSpPr>
        <p:spPr>
          <a:xfrm>
            <a:off x="311700" y="216425"/>
            <a:ext cx="5974800" cy="7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Vim Connect Marketplace</a:t>
            </a:r>
            <a:endParaRPr b="0" sz="3600">
              <a:solidFill>
                <a:schemeClr val="dk1"/>
              </a:solidFill>
            </a:endParaRPr>
          </a:p>
        </p:txBody>
      </p:sp>
      <p:sp>
        <p:nvSpPr>
          <p:cNvPr id="266" name="Google Shape;266;p35"/>
          <p:cNvSpPr txBox="1"/>
          <p:nvPr/>
        </p:nvSpPr>
        <p:spPr>
          <a:xfrm>
            <a:off x="265500" y="1367125"/>
            <a:ext cx="44004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roxima Nova"/>
                <a:ea typeface="Proxima Nova"/>
                <a:cs typeface="Proxima Nova"/>
                <a:sym typeface="Proxima Nova"/>
              </a:rPr>
              <a:t>The first-of-its-kind a</a:t>
            </a:r>
            <a:r>
              <a:rPr lang="en" sz="2400">
                <a:solidFill>
                  <a:schemeClr val="lt1"/>
                </a:solidFill>
                <a:latin typeface="Proxima Nova"/>
                <a:ea typeface="Proxima Nova"/>
                <a:cs typeface="Proxima Nova"/>
                <a:sym typeface="Proxima Nova"/>
              </a:rPr>
              <a:t>pp store for healthcare where 3rd party applications are hosted for easy access by all Vim-enabled care teams </a:t>
            </a:r>
            <a:r>
              <a:rPr lang="en" sz="2400">
                <a:solidFill>
                  <a:schemeClr val="lt1"/>
                </a:solidFill>
                <a:latin typeface="Proxima Nova"/>
                <a:ea typeface="Proxima Nova"/>
                <a:cs typeface="Proxima Nova"/>
                <a:sym typeface="Proxima Nova"/>
              </a:rPr>
              <a:t>- </a:t>
            </a:r>
            <a:r>
              <a:rPr b="1" lang="en" sz="2400">
                <a:solidFill>
                  <a:schemeClr val="lt1"/>
                </a:solidFill>
                <a:latin typeface="Proxima Nova"/>
                <a:ea typeface="Proxima Nova"/>
                <a:cs typeface="Proxima Nova"/>
                <a:sym typeface="Proxima Nova"/>
              </a:rPr>
              <a:t>delivering insights and actions directly within their EHR workflow</a:t>
            </a:r>
            <a:endParaRPr b="1" sz="2400">
              <a:solidFill>
                <a:schemeClr val="lt1"/>
              </a:solidFill>
              <a:latin typeface="Proxima Nova"/>
              <a:ea typeface="Proxima Nova"/>
              <a:cs typeface="Proxima Nova"/>
              <a:sym typeface="Proxima Nova"/>
            </a:endParaRPr>
          </a:p>
        </p:txBody>
      </p:sp>
      <p:pic>
        <p:nvPicPr>
          <p:cNvPr id="267" name="Google Shape;267;p35" title="Marketplace gif.gif"/>
          <p:cNvPicPr preferRelativeResize="0"/>
          <p:nvPr/>
        </p:nvPicPr>
        <p:blipFill>
          <a:blip r:embed="rId3">
            <a:alphaModFix/>
          </a:blip>
          <a:stretch>
            <a:fillRect/>
          </a:stretch>
        </p:blipFill>
        <p:spPr>
          <a:xfrm>
            <a:off x="4665825" y="1546413"/>
            <a:ext cx="4194525" cy="26221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6"/>
          <p:cNvSpPr txBox="1"/>
          <p:nvPr>
            <p:ph type="title"/>
          </p:nvPr>
        </p:nvSpPr>
        <p:spPr>
          <a:xfrm>
            <a:off x="311700" y="2056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Difference Vim</a:t>
            </a:r>
            <a:r>
              <a:rPr lang="en"/>
              <a:t> Enables</a:t>
            </a:r>
            <a:endParaRPr/>
          </a:p>
        </p:txBody>
      </p:sp>
      <p:sp>
        <p:nvSpPr>
          <p:cNvPr id="273" name="Google Shape;273;p36"/>
          <p:cNvSpPr txBox="1"/>
          <p:nvPr/>
        </p:nvSpPr>
        <p:spPr>
          <a:xfrm>
            <a:off x="3150626" y="4013300"/>
            <a:ext cx="183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P</a:t>
            </a:r>
            <a:r>
              <a:rPr lang="en" sz="1300">
                <a:solidFill>
                  <a:schemeClr val="dk1"/>
                </a:solidFill>
                <a:latin typeface="Proxima Nova"/>
                <a:ea typeface="Proxima Nova"/>
                <a:cs typeface="Proxima Nova"/>
                <a:sym typeface="Proxima Nova"/>
              </a:rPr>
              <a:t>rovider engagement/ high utilization</a:t>
            </a:r>
            <a:endParaRPr sz="1300"/>
          </a:p>
        </p:txBody>
      </p:sp>
      <p:sp>
        <p:nvSpPr>
          <p:cNvPr id="274" name="Google Shape;274;p36"/>
          <p:cNvSpPr txBox="1"/>
          <p:nvPr/>
        </p:nvSpPr>
        <p:spPr>
          <a:xfrm>
            <a:off x="627450" y="2228375"/>
            <a:ext cx="2343000" cy="10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C2C2C"/>
                </a:solidFill>
                <a:latin typeface="Proxima Nova"/>
                <a:ea typeface="Proxima Nova"/>
                <a:cs typeface="Proxima Nova"/>
                <a:sym typeface="Proxima Nova"/>
              </a:rPr>
              <a:t>Payer + Analytics Vendor Agnostic</a:t>
            </a:r>
            <a:endParaRPr b="1" sz="1300">
              <a:solidFill>
                <a:srgbClr val="2C2C2C"/>
              </a:solidFill>
              <a:latin typeface="Proxima Nova"/>
              <a:ea typeface="Proxima Nova"/>
              <a:cs typeface="Proxima Nova"/>
              <a:sym typeface="Proxima Nova"/>
            </a:endParaRPr>
          </a:p>
          <a:p>
            <a:pPr indent="0" lvl="0" marL="0" rtl="0" algn="l">
              <a:spcBef>
                <a:spcPts val="0"/>
              </a:spcBef>
              <a:spcAft>
                <a:spcPts val="0"/>
              </a:spcAft>
              <a:buNone/>
            </a:pPr>
            <a:r>
              <a:rPr lang="en" sz="1100">
                <a:solidFill>
                  <a:srgbClr val="2C2C2C"/>
                </a:solidFill>
                <a:latin typeface="Proxima Nova"/>
                <a:ea typeface="Proxima Nova"/>
                <a:cs typeface="Proxima Nova"/>
                <a:sym typeface="Proxima Nova"/>
              </a:rPr>
              <a:t>Most payer data + health tech vendor connections. B</a:t>
            </a:r>
            <a:r>
              <a:rPr lang="en" sz="1100">
                <a:solidFill>
                  <a:srgbClr val="2C2C2C"/>
                </a:solidFill>
                <a:latin typeface="Proxima Nova"/>
                <a:ea typeface="Proxima Nova"/>
                <a:cs typeface="Proxima Nova"/>
                <a:sym typeface="Proxima Nova"/>
              </a:rPr>
              <a:t>uild once, deploy everywhere at any time</a:t>
            </a:r>
            <a:endParaRPr sz="1100">
              <a:solidFill>
                <a:srgbClr val="2C2C2C"/>
              </a:solidFill>
              <a:latin typeface="Proxima Nova"/>
              <a:ea typeface="Proxima Nova"/>
              <a:cs typeface="Proxima Nova"/>
              <a:sym typeface="Proxima Nova"/>
            </a:endParaRPr>
          </a:p>
        </p:txBody>
      </p:sp>
      <p:sp>
        <p:nvSpPr>
          <p:cNvPr id="275" name="Google Shape;275;p36"/>
          <p:cNvSpPr txBox="1"/>
          <p:nvPr/>
        </p:nvSpPr>
        <p:spPr>
          <a:xfrm>
            <a:off x="612625" y="1397075"/>
            <a:ext cx="20769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C2C2C"/>
                </a:solidFill>
                <a:latin typeface="Proxima Nova"/>
                <a:ea typeface="Proxima Nova"/>
                <a:cs typeface="Proxima Nova"/>
                <a:sym typeface="Proxima Nova"/>
              </a:rPr>
              <a:t>EHR Agnostic</a:t>
            </a:r>
            <a:endParaRPr b="1" sz="1300">
              <a:solidFill>
                <a:srgbClr val="2C2C2C"/>
              </a:solidFill>
              <a:latin typeface="Proxima Nova"/>
              <a:ea typeface="Proxima Nova"/>
              <a:cs typeface="Proxima Nova"/>
              <a:sym typeface="Proxima Nova"/>
            </a:endParaRPr>
          </a:p>
          <a:p>
            <a:pPr indent="0" lvl="0" marL="0" rtl="0" algn="l">
              <a:spcBef>
                <a:spcPts val="0"/>
              </a:spcBef>
              <a:spcAft>
                <a:spcPts val="0"/>
              </a:spcAft>
              <a:buNone/>
            </a:pPr>
            <a:r>
              <a:rPr lang="en" sz="1100">
                <a:solidFill>
                  <a:srgbClr val="2C2C2C"/>
                </a:solidFill>
                <a:latin typeface="Proxima Nova"/>
                <a:ea typeface="Proxima Nova"/>
                <a:cs typeface="Proxima Nova"/>
                <a:sym typeface="Proxima Nova"/>
              </a:rPr>
              <a:t>M</a:t>
            </a:r>
            <a:r>
              <a:rPr lang="en" sz="1100">
                <a:solidFill>
                  <a:srgbClr val="2C2C2C"/>
                </a:solidFill>
                <a:latin typeface="Proxima Nova"/>
                <a:ea typeface="Proxima Nova"/>
                <a:cs typeface="Proxima Nova"/>
                <a:sym typeface="Proxima Nova"/>
              </a:rPr>
              <a:t>ost EHR connections + read/write for fewer clicks</a:t>
            </a:r>
            <a:endParaRPr sz="1100">
              <a:solidFill>
                <a:srgbClr val="2C2C2C"/>
              </a:solidFill>
              <a:latin typeface="Proxima Nova"/>
              <a:ea typeface="Proxima Nova"/>
              <a:cs typeface="Proxima Nova"/>
              <a:sym typeface="Proxima Nova"/>
            </a:endParaRPr>
          </a:p>
        </p:txBody>
      </p:sp>
      <p:sp>
        <p:nvSpPr>
          <p:cNvPr id="276" name="Google Shape;276;p36"/>
          <p:cNvSpPr txBox="1"/>
          <p:nvPr/>
        </p:nvSpPr>
        <p:spPr>
          <a:xfrm>
            <a:off x="3020277" y="1698725"/>
            <a:ext cx="1898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STARs across major payer contracts</a:t>
            </a:r>
            <a:endParaRPr sz="1300"/>
          </a:p>
        </p:txBody>
      </p:sp>
      <p:sp>
        <p:nvSpPr>
          <p:cNvPr id="277" name="Google Shape;277;p36"/>
          <p:cNvSpPr txBox="1"/>
          <p:nvPr/>
        </p:nvSpPr>
        <p:spPr>
          <a:xfrm>
            <a:off x="3037075" y="2843725"/>
            <a:ext cx="2116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Increase in RAF score due to higher coding accuracy </a:t>
            </a:r>
            <a:endParaRPr sz="1300">
              <a:solidFill>
                <a:schemeClr val="dk1"/>
              </a:solidFill>
              <a:latin typeface="Proxima Nova"/>
              <a:ea typeface="Proxima Nova"/>
              <a:cs typeface="Proxima Nova"/>
              <a:sym typeface="Proxima Nova"/>
            </a:endParaRPr>
          </a:p>
        </p:txBody>
      </p:sp>
      <p:sp>
        <p:nvSpPr>
          <p:cNvPr id="278" name="Google Shape;278;p36"/>
          <p:cNvSpPr/>
          <p:nvPr/>
        </p:nvSpPr>
        <p:spPr>
          <a:xfrm>
            <a:off x="3372975" y="1397075"/>
            <a:ext cx="1225312" cy="336211"/>
          </a:xfrm>
          <a:prstGeom prst="rect">
            <a:avLst/>
          </a:prstGeom>
        </p:spPr>
        <p:txBody>
          <a:bodyPr>
            <a:prstTxWarp prst="textPlain"/>
          </a:bodyPr>
          <a:lstStyle/>
          <a:p>
            <a:pPr lvl="0" algn="ctr"/>
            <a:r>
              <a:rPr b="1" i="0">
                <a:ln>
                  <a:noFill/>
                </a:ln>
                <a:gradFill>
                  <a:gsLst>
                    <a:gs pos="0">
                      <a:srgbClr val="FFC304"/>
                    </a:gs>
                    <a:gs pos="100000">
                      <a:srgbClr val="6FC7E0"/>
                    </a:gs>
                  </a:gsLst>
                  <a:lin ang="8099331" scaled="0"/>
                </a:gradFill>
                <a:latin typeface="Proxima Nova"/>
              </a:rPr>
              <a:t>4.25+</a:t>
            </a:r>
          </a:p>
        </p:txBody>
      </p:sp>
      <p:sp>
        <p:nvSpPr>
          <p:cNvPr id="279" name="Google Shape;279;p36"/>
          <p:cNvSpPr/>
          <p:nvPr/>
        </p:nvSpPr>
        <p:spPr>
          <a:xfrm>
            <a:off x="3480609" y="2485952"/>
            <a:ext cx="1057447" cy="336211"/>
          </a:xfrm>
          <a:prstGeom prst="rect">
            <a:avLst/>
          </a:prstGeom>
        </p:spPr>
        <p:txBody>
          <a:bodyPr>
            <a:prstTxWarp prst="textPlain"/>
          </a:bodyPr>
          <a:lstStyle/>
          <a:p>
            <a:pPr lvl="0" algn="ctr"/>
            <a:r>
              <a:rPr b="1" i="0">
                <a:ln>
                  <a:noFill/>
                </a:ln>
                <a:gradFill>
                  <a:gsLst>
                    <a:gs pos="0">
                      <a:srgbClr val="FFC304"/>
                    </a:gs>
                    <a:gs pos="100000">
                      <a:srgbClr val="6FC7E0"/>
                    </a:gs>
                  </a:gsLst>
                  <a:lin ang="8099331" scaled="0"/>
                </a:gradFill>
                <a:latin typeface="Proxima Nova"/>
              </a:rPr>
              <a:t>+0.17</a:t>
            </a:r>
          </a:p>
        </p:txBody>
      </p:sp>
      <p:sp>
        <p:nvSpPr>
          <p:cNvPr id="280" name="Google Shape;280;p36"/>
          <p:cNvSpPr/>
          <p:nvPr/>
        </p:nvSpPr>
        <p:spPr>
          <a:xfrm>
            <a:off x="3474986" y="3676589"/>
            <a:ext cx="1185785" cy="336699"/>
          </a:xfrm>
          <a:prstGeom prst="rect">
            <a:avLst/>
          </a:prstGeom>
        </p:spPr>
        <p:txBody>
          <a:bodyPr>
            <a:prstTxWarp prst="textPlain"/>
          </a:bodyPr>
          <a:lstStyle/>
          <a:p>
            <a:pPr lvl="0" algn="ctr"/>
            <a:r>
              <a:rPr b="1" i="0">
                <a:ln>
                  <a:noFill/>
                </a:ln>
                <a:gradFill>
                  <a:gsLst>
                    <a:gs pos="0">
                      <a:srgbClr val="FFC304"/>
                    </a:gs>
                    <a:gs pos="100000">
                      <a:srgbClr val="6FC7E0"/>
                    </a:gs>
                  </a:gsLst>
                  <a:lin ang="8099331" scaled="0"/>
                </a:gradFill>
                <a:latin typeface="Proxima Nova"/>
              </a:rPr>
              <a:t>90%+</a:t>
            </a:r>
          </a:p>
        </p:txBody>
      </p:sp>
      <p:cxnSp>
        <p:nvCxnSpPr>
          <p:cNvPr id="281" name="Google Shape;281;p36"/>
          <p:cNvCxnSpPr/>
          <p:nvPr/>
        </p:nvCxnSpPr>
        <p:spPr>
          <a:xfrm>
            <a:off x="2825600" y="1006350"/>
            <a:ext cx="0" cy="3849900"/>
          </a:xfrm>
          <a:prstGeom prst="straightConnector1">
            <a:avLst/>
          </a:prstGeom>
          <a:noFill/>
          <a:ln cap="flat" cmpd="sng" w="9525">
            <a:solidFill>
              <a:srgbClr val="BEE5F5"/>
            </a:solidFill>
            <a:prstDash val="solid"/>
            <a:round/>
            <a:headEnd len="med" w="med" type="none"/>
            <a:tailEnd len="med" w="med" type="none"/>
          </a:ln>
        </p:spPr>
      </p:cxnSp>
      <p:sp>
        <p:nvSpPr>
          <p:cNvPr id="282" name="Google Shape;282;p36"/>
          <p:cNvSpPr txBox="1"/>
          <p:nvPr/>
        </p:nvSpPr>
        <p:spPr>
          <a:xfrm>
            <a:off x="0" y="856875"/>
            <a:ext cx="2825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282E"/>
                </a:solidFill>
                <a:latin typeface="Proxima Nova"/>
                <a:ea typeface="Proxima Nova"/>
                <a:cs typeface="Proxima Nova"/>
                <a:sym typeface="Proxima Nova"/>
              </a:rPr>
              <a:t>Benefits</a:t>
            </a:r>
            <a:endParaRPr b="1" sz="1800">
              <a:solidFill>
                <a:srgbClr val="16282E"/>
              </a:solidFill>
              <a:latin typeface="Proxima Nova"/>
              <a:ea typeface="Proxima Nova"/>
              <a:cs typeface="Proxima Nova"/>
              <a:sym typeface="Proxima Nova"/>
            </a:endParaRPr>
          </a:p>
        </p:txBody>
      </p:sp>
      <p:sp>
        <p:nvSpPr>
          <p:cNvPr id="283" name="Google Shape;283;p36"/>
          <p:cNvSpPr txBox="1"/>
          <p:nvPr/>
        </p:nvSpPr>
        <p:spPr>
          <a:xfrm>
            <a:off x="2758225" y="823275"/>
            <a:ext cx="2471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282E"/>
                </a:solidFill>
                <a:latin typeface="Proxima Nova"/>
                <a:ea typeface="Proxima Nova"/>
                <a:cs typeface="Proxima Nova"/>
                <a:sym typeface="Proxima Nova"/>
              </a:rPr>
              <a:t>Outcomes</a:t>
            </a:r>
            <a:endParaRPr b="1" sz="1800">
              <a:solidFill>
                <a:srgbClr val="16282E"/>
              </a:solidFill>
              <a:latin typeface="Proxima Nova"/>
              <a:ea typeface="Proxima Nova"/>
              <a:cs typeface="Proxima Nova"/>
              <a:sym typeface="Proxima Nova"/>
            </a:endParaRPr>
          </a:p>
        </p:txBody>
      </p:sp>
      <p:cxnSp>
        <p:nvCxnSpPr>
          <p:cNvPr id="284" name="Google Shape;284;p36"/>
          <p:cNvCxnSpPr/>
          <p:nvPr/>
        </p:nvCxnSpPr>
        <p:spPr>
          <a:xfrm>
            <a:off x="5337500" y="955975"/>
            <a:ext cx="0" cy="3849900"/>
          </a:xfrm>
          <a:prstGeom prst="straightConnector1">
            <a:avLst/>
          </a:prstGeom>
          <a:noFill/>
          <a:ln cap="flat" cmpd="sng" w="9525">
            <a:solidFill>
              <a:srgbClr val="BEE5F5"/>
            </a:solidFill>
            <a:prstDash val="solid"/>
            <a:round/>
            <a:headEnd len="med" w="med" type="none"/>
            <a:tailEnd len="med" w="med" type="none"/>
          </a:ln>
        </p:spPr>
      </p:cxnSp>
      <p:sp>
        <p:nvSpPr>
          <p:cNvPr id="285" name="Google Shape;285;p36"/>
          <p:cNvSpPr txBox="1"/>
          <p:nvPr/>
        </p:nvSpPr>
        <p:spPr>
          <a:xfrm>
            <a:off x="5448425" y="890613"/>
            <a:ext cx="3612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282E"/>
                </a:solidFill>
                <a:latin typeface="Proxima Nova"/>
                <a:ea typeface="Proxima Nova"/>
                <a:cs typeface="Proxima Nova"/>
                <a:sym typeface="Proxima Nova"/>
              </a:rPr>
              <a:t>Improve Provider Satisfaction + Reduce Burnout</a:t>
            </a:r>
            <a:endParaRPr b="1" sz="1800">
              <a:solidFill>
                <a:srgbClr val="16282E"/>
              </a:solidFill>
              <a:latin typeface="Proxima Nova"/>
              <a:ea typeface="Proxima Nova"/>
              <a:cs typeface="Proxima Nova"/>
              <a:sym typeface="Proxima Nova"/>
            </a:endParaRPr>
          </a:p>
        </p:txBody>
      </p:sp>
      <p:sp>
        <p:nvSpPr>
          <p:cNvPr id="286" name="Google Shape;286;p36"/>
          <p:cNvSpPr/>
          <p:nvPr/>
        </p:nvSpPr>
        <p:spPr>
          <a:xfrm>
            <a:off x="5872526" y="1742989"/>
            <a:ext cx="813298" cy="291855"/>
          </a:xfrm>
          <a:prstGeom prst="rect">
            <a:avLst/>
          </a:prstGeom>
        </p:spPr>
        <p:txBody>
          <a:bodyPr>
            <a:prstTxWarp prst="textPlain"/>
          </a:bodyPr>
          <a:lstStyle/>
          <a:p>
            <a:pPr lvl="0" algn="ctr"/>
            <a:r>
              <a:rPr b="1" i="0">
                <a:ln>
                  <a:noFill/>
                </a:ln>
                <a:gradFill>
                  <a:gsLst>
                    <a:gs pos="0">
                      <a:srgbClr val="FFC304"/>
                    </a:gs>
                    <a:gs pos="100000">
                      <a:srgbClr val="6FC7E0"/>
                    </a:gs>
                  </a:gsLst>
                  <a:lin ang="2700006" scaled="0"/>
                </a:gradFill>
                <a:latin typeface="Proxima Nova"/>
              </a:rPr>
              <a:t>20%</a:t>
            </a:r>
          </a:p>
        </p:txBody>
      </p:sp>
      <p:sp>
        <p:nvSpPr>
          <p:cNvPr id="287" name="Google Shape;287;p36"/>
          <p:cNvSpPr txBox="1"/>
          <p:nvPr/>
        </p:nvSpPr>
        <p:spPr>
          <a:xfrm>
            <a:off x="627450" y="3402125"/>
            <a:ext cx="2130900" cy="7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C2C2C"/>
                </a:solidFill>
                <a:latin typeface="Proxima Nova"/>
                <a:ea typeface="Proxima Nova"/>
                <a:cs typeface="Proxima Nova"/>
                <a:sym typeface="Proxima Nova"/>
              </a:rPr>
              <a:t>Fast </a:t>
            </a:r>
            <a:r>
              <a:rPr b="1" lang="en" sz="1300">
                <a:solidFill>
                  <a:srgbClr val="2C2C2C"/>
                </a:solidFill>
                <a:latin typeface="Proxima Nova"/>
                <a:ea typeface="Proxima Nova"/>
                <a:cs typeface="Proxima Nova"/>
                <a:sym typeface="Proxima Nova"/>
              </a:rPr>
              <a:t>implementation</a:t>
            </a:r>
            <a:endParaRPr b="1" sz="1300">
              <a:solidFill>
                <a:srgbClr val="2C2C2C"/>
              </a:solidFill>
              <a:latin typeface="Proxima Nova"/>
              <a:ea typeface="Proxima Nova"/>
              <a:cs typeface="Proxima Nova"/>
              <a:sym typeface="Proxima Nova"/>
            </a:endParaRPr>
          </a:p>
          <a:p>
            <a:pPr indent="0" lvl="0" marL="0" rtl="0" algn="l">
              <a:spcBef>
                <a:spcPts val="0"/>
              </a:spcBef>
              <a:spcAft>
                <a:spcPts val="0"/>
              </a:spcAft>
              <a:buNone/>
            </a:pPr>
            <a:r>
              <a:rPr lang="en" sz="1100">
                <a:solidFill>
                  <a:srgbClr val="2C2C2C"/>
                </a:solidFill>
                <a:latin typeface="Proxima Nova"/>
                <a:ea typeface="Proxima Nova"/>
                <a:cs typeface="Proxima Nova"/>
                <a:sym typeface="Proxima Nova"/>
              </a:rPr>
              <a:t>Implement in minutes vs. weeks</a:t>
            </a:r>
            <a:endParaRPr sz="1300">
              <a:solidFill>
                <a:srgbClr val="2C2C2C"/>
              </a:solidFill>
              <a:latin typeface="Proxima Nova"/>
              <a:ea typeface="Proxima Nova"/>
              <a:cs typeface="Proxima Nova"/>
              <a:sym typeface="Proxima Nova"/>
            </a:endParaRPr>
          </a:p>
        </p:txBody>
      </p:sp>
      <p:sp>
        <p:nvSpPr>
          <p:cNvPr id="288" name="Google Shape;288;p36"/>
          <p:cNvSpPr txBox="1"/>
          <p:nvPr/>
        </p:nvSpPr>
        <p:spPr>
          <a:xfrm>
            <a:off x="5453725" y="2081100"/>
            <a:ext cx="1650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Lift in workflow satisfaction at the point of care</a:t>
            </a:r>
            <a:endParaRPr sz="1300"/>
          </a:p>
        </p:txBody>
      </p:sp>
      <p:sp>
        <p:nvSpPr>
          <p:cNvPr id="289" name="Google Shape;289;p36"/>
          <p:cNvSpPr/>
          <p:nvPr/>
        </p:nvSpPr>
        <p:spPr>
          <a:xfrm>
            <a:off x="7727651" y="1696726"/>
            <a:ext cx="680290" cy="291855"/>
          </a:xfrm>
          <a:prstGeom prst="rect">
            <a:avLst/>
          </a:prstGeom>
        </p:spPr>
        <p:txBody>
          <a:bodyPr>
            <a:prstTxWarp prst="textPlain"/>
          </a:bodyPr>
          <a:lstStyle/>
          <a:p>
            <a:pPr lvl="0" algn="ctr"/>
            <a:r>
              <a:rPr b="1" i="0">
                <a:ln>
                  <a:noFill/>
                </a:ln>
                <a:gradFill>
                  <a:gsLst>
                    <a:gs pos="0">
                      <a:srgbClr val="FFC304"/>
                    </a:gs>
                    <a:gs pos="100000">
                      <a:srgbClr val="6FC7E0"/>
                    </a:gs>
                  </a:gsLst>
                  <a:lin ang="2700006" scaled="0"/>
                </a:gradFill>
                <a:latin typeface="Proxima Nova"/>
              </a:rPr>
              <a:t>100</a:t>
            </a:r>
          </a:p>
        </p:txBody>
      </p:sp>
      <p:sp>
        <p:nvSpPr>
          <p:cNvPr id="290" name="Google Shape;290;p36"/>
          <p:cNvSpPr txBox="1"/>
          <p:nvPr/>
        </p:nvSpPr>
        <p:spPr>
          <a:xfrm>
            <a:off x="7308850" y="2081088"/>
            <a:ext cx="1650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Hours saved per user per year</a:t>
            </a:r>
            <a:endParaRPr sz="1300"/>
          </a:p>
        </p:txBody>
      </p:sp>
      <p:sp>
        <p:nvSpPr>
          <p:cNvPr id="291" name="Google Shape;291;p36"/>
          <p:cNvSpPr txBox="1"/>
          <p:nvPr/>
        </p:nvSpPr>
        <p:spPr>
          <a:xfrm>
            <a:off x="5445525" y="2919163"/>
            <a:ext cx="3612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282E"/>
                </a:solidFill>
                <a:latin typeface="Proxima Nova"/>
                <a:ea typeface="Proxima Nova"/>
                <a:cs typeface="Proxima Nova"/>
                <a:sym typeface="Proxima Nova"/>
              </a:rPr>
              <a:t>Improve efficiency through automation</a:t>
            </a:r>
            <a:endParaRPr b="1" sz="1800">
              <a:solidFill>
                <a:srgbClr val="16282E"/>
              </a:solidFill>
              <a:latin typeface="Proxima Nova"/>
              <a:ea typeface="Proxima Nova"/>
              <a:cs typeface="Proxima Nova"/>
              <a:sym typeface="Proxima Nova"/>
            </a:endParaRPr>
          </a:p>
        </p:txBody>
      </p:sp>
      <p:sp>
        <p:nvSpPr>
          <p:cNvPr id="292" name="Google Shape;292;p36"/>
          <p:cNvSpPr/>
          <p:nvPr/>
        </p:nvSpPr>
        <p:spPr>
          <a:xfrm>
            <a:off x="7812576" y="3777426"/>
            <a:ext cx="510429" cy="286772"/>
          </a:xfrm>
          <a:prstGeom prst="rect">
            <a:avLst/>
          </a:prstGeom>
        </p:spPr>
        <p:txBody>
          <a:bodyPr>
            <a:prstTxWarp prst="textPlain"/>
          </a:bodyPr>
          <a:lstStyle/>
          <a:p>
            <a:pPr lvl="0" algn="ctr"/>
            <a:r>
              <a:rPr b="1" i="0">
                <a:ln>
                  <a:noFill/>
                </a:ln>
                <a:gradFill>
                  <a:gsLst>
                    <a:gs pos="0">
                      <a:srgbClr val="FFC304"/>
                    </a:gs>
                    <a:gs pos="100000">
                      <a:srgbClr val="6FC7E0"/>
                    </a:gs>
                  </a:gsLst>
                  <a:lin ang="2700006" scaled="0"/>
                </a:gradFill>
                <a:latin typeface="Proxima Nova"/>
              </a:rPr>
              <a:t>2K</a:t>
            </a:r>
          </a:p>
        </p:txBody>
      </p:sp>
      <p:sp>
        <p:nvSpPr>
          <p:cNvPr id="293" name="Google Shape;293;p36"/>
          <p:cNvSpPr txBox="1"/>
          <p:nvPr/>
        </p:nvSpPr>
        <p:spPr>
          <a:xfrm>
            <a:off x="7242350" y="4107238"/>
            <a:ext cx="1650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Hours saved per year for every 1,000 chart reviews</a:t>
            </a:r>
            <a:endParaRPr sz="1300"/>
          </a:p>
        </p:txBody>
      </p:sp>
      <p:sp>
        <p:nvSpPr>
          <p:cNvPr id="294" name="Google Shape;294;p36"/>
          <p:cNvSpPr/>
          <p:nvPr/>
        </p:nvSpPr>
        <p:spPr>
          <a:xfrm>
            <a:off x="5872526" y="3774876"/>
            <a:ext cx="947153" cy="291855"/>
          </a:xfrm>
          <a:prstGeom prst="rect">
            <a:avLst/>
          </a:prstGeom>
        </p:spPr>
        <p:txBody>
          <a:bodyPr>
            <a:prstTxWarp prst="textPlain"/>
          </a:bodyPr>
          <a:lstStyle/>
          <a:p>
            <a:pPr lvl="0" algn="ctr"/>
            <a:r>
              <a:rPr b="1" i="0">
                <a:ln>
                  <a:noFill/>
                </a:ln>
                <a:gradFill>
                  <a:gsLst>
                    <a:gs pos="0">
                      <a:srgbClr val="FFC304"/>
                    </a:gs>
                    <a:gs pos="100000">
                      <a:srgbClr val="6FC7E0"/>
                    </a:gs>
                  </a:gsLst>
                  <a:lin ang="2700006" scaled="0"/>
                </a:gradFill>
                <a:latin typeface="Proxima Nova"/>
              </a:rPr>
              <a:t>700+</a:t>
            </a:r>
          </a:p>
        </p:txBody>
      </p:sp>
      <p:sp>
        <p:nvSpPr>
          <p:cNvPr id="295" name="Google Shape;295;p36"/>
          <p:cNvSpPr txBox="1"/>
          <p:nvPr/>
        </p:nvSpPr>
        <p:spPr>
          <a:xfrm>
            <a:off x="5555875" y="4107238"/>
            <a:ext cx="1650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roxima Nova"/>
                <a:ea typeface="Proxima Nova"/>
                <a:cs typeface="Proxima Nova"/>
                <a:sym typeface="Proxima Nova"/>
              </a:rPr>
              <a:t>More patients can be seen per year with time savings</a:t>
            </a:r>
            <a:endParaRPr sz="1300"/>
          </a:p>
        </p:txBody>
      </p:sp>
      <p:sp>
        <p:nvSpPr>
          <p:cNvPr id="296" name="Google Shape;296;p36"/>
          <p:cNvSpPr txBox="1"/>
          <p:nvPr/>
        </p:nvSpPr>
        <p:spPr>
          <a:xfrm>
            <a:off x="592975" y="4149775"/>
            <a:ext cx="2116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2C2C2C"/>
                </a:solidFill>
                <a:latin typeface="Proxima Nova"/>
                <a:ea typeface="Proxima Nova"/>
                <a:cs typeface="Proxima Nova"/>
                <a:sym typeface="Proxima Nova"/>
              </a:rPr>
              <a:t>Crowd-sourced feedback </a:t>
            </a:r>
            <a:endParaRPr b="1" sz="1300">
              <a:solidFill>
                <a:srgbClr val="2C2C2C"/>
              </a:solidFill>
              <a:latin typeface="Proxima Nova"/>
              <a:ea typeface="Proxima Nova"/>
              <a:cs typeface="Proxima Nova"/>
              <a:sym typeface="Proxima Nova"/>
            </a:endParaRPr>
          </a:p>
          <a:p>
            <a:pPr indent="0" lvl="0" marL="0" rtl="0" algn="l">
              <a:spcBef>
                <a:spcPts val="0"/>
              </a:spcBef>
              <a:spcAft>
                <a:spcPts val="0"/>
              </a:spcAft>
              <a:buNone/>
            </a:pPr>
            <a:r>
              <a:rPr lang="en" sz="1100">
                <a:solidFill>
                  <a:srgbClr val="2C2C2C"/>
                </a:solidFill>
                <a:latin typeface="Proxima Nova"/>
                <a:ea typeface="Proxima Nova"/>
                <a:cs typeface="Proxima Nova"/>
                <a:sym typeface="Proxima Nova"/>
              </a:rPr>
              <a:t>Leverage successful learnings from 1000s of users</a:t>
            </a:r>
            <a:endParaRPr sz="1100">
              <a:solidFill>
                <a:srgbClr val="2C2C2C"/>
              </a:solidFill>
              <a:latin typeface="Proxima Nova"/>
              <a:ea typeface="Proxima Nova"/>
              <a:cs typeface="Proxima Nova"/>
              <a:sym typeface="Proxima Nova"/>
            </a:endParaRPr>
          </a:p>
        </p:txBody>
      </p:sp>
      <p:pic>
        <p:nvPicPr>
          <p:cNvPr id="297" name="Google Shape;297;p36" title="Property 1=Defaultlaptop-6.png"/>
          <p:cNvPicPr preferRelativeResize="0"/>
          <p:nvPr/>
        </p:nvPicPr>
        <p:blipFill>
          <a:blip r:embed="rId3">
            <a:alphaModFix/>
          </a:blip>
          <a:stretch>
            <a:fillRect/>
          </a:stretch>
        </p:blipFill>
        <p:spPr>
          <a:xfrm>
            <a:off x="134389" y="1622015"/>
            <a:ext cx="443245" cy="291850"/>
          </a:xfrm>
          <a:prstGeom prst="rect">
            <a:avLst/>
          </a:prstGeom>
          <a:noFill/>
          <a:ln>
            <a:noFill/>
          </a:ln>
        </p:spPr>
      </p:pic>
      <p:pic>
        <p:nvPicPr>
          <p:cNvPr id="298" name="Google Shape;298;p36" title="Property 1=vim_graphic071 1clipboard.png"/>
          <p:cNvPicPr preferRelativeResize="0"/>
          <p:nvPr/>
        </p:nvPicPr>
        <p:blipFill>
          <a:blip r:embed="rId4">
            <a:alphaModFix/>
          </a:blip>
          <a:stretch>
            <a:fillRect/>
          </a:stretch>
        </p:blipFill>
        <p:spPr>
          <a:xfrm>
            <a:off x="215163" y="2394911"/>
            <a:ext cx="281693" cy="353675"/>
          </a:xfrm>
          <a:prstGeom prst="rect">
            <a:avLst/>
          </a:prstGeom>
          <a:noFill/>
          <a:ln>
            <a:noFill/>
          </a:ln>
        </p:spPr>
      </p:pic>
      <p:pic>
        <p:nvPicPr>
          <p:cNvPr id="299" name="Google Shape;299;p36" title="Property 1=Frame 35clock.png"/>
          <p:cNvPicPr preferRelativeResize="0"/>
          <p:nvPr/>
        </p:nvPicPr>
        <p:blipFill>
          <a:blip r:embed="rId5">
            <a:alphaModFix/>
          </a:blip>
          <a:stretch>
            <a:fillRect/>
          </a:stretch>
        </p:blipFill>
        <p:spPr>
          <a:xfrm>
            <a:off x="175159" y="3480756"/>
            <a:ext cx="361708" cy="353670"/>
          </a:xfrm>
          <a:prstGeom prst="rect">
            <a:avLst/>
          </a:prstGeom>
          <a:noFill/>
          <a:ln>
            <a:noFill/>
          </a:ln>
        </p:spPr>
      </p:pic>
      <p:pic>
        <p:nvPicPr>
          <p:cNvPr id="300" name="Google Shape;300;p36" title="Property 1=Frame 84lightbulb.png"/>
          <p:cNvPicPr preferRelativeResize="0"/>
          <p:nvPr/>
        </p:nvPicPr>
        <p:blipFill>
          <a:blip r:embed="rId6">
            <a:alphaModFix/>
          </a:blip>
          <a:stretch>
            <a:fillRect/>
          </a:stretch>
        </p:blipFill>
        <p:spPr>
          <a:xfrm>
            <a:off x="215175" y="4263949"/>
            <a:ext cx="281675" cy="4037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7"/>
          <p:cNvSpPr txBox="1"/>
          <p:nvPr>
            <p:ph type="title"/>
          </p:nvPr>
        </p:nvSpPr>
        <p:spPr>
          <a:xfrm>
            <a:off x="1536900" y="1850575"/>
            <a:ext cx="6070200" cy="7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Vim Solution Suite</a:t>
            </a:r>
            <a:endParaRPr sz="4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